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65" r:id="rId5"/>
    <p:sldId id="315" r:id="rId6"/>
    <p:sldId id="316" r:id="rId7"/>
    <p:sldId id="317" r:id="rId8"/>
    <p:sldId id="318" r:id="rId9"/>
    <p:sldId id="319" r:id="rId10"/>
    <p:sldId id="320" r:id="rId11"/>
  </p:sldIdLst>
  <p:sldSz cx="12188825" cy="6858000"/>
  <p:notesSz cx="6858000" cy="9144000"/>
  <p:custDataLst>
    <p:tags r:id="rId14"/>
  </p:custDataLst>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0857D6D-D597-4B23-85BF-4945BCB3DCCD}">
          <p14:sldIdLst>
            <p14:sldId id="265"/>
          </p14:sldIdLst>
        </p14:section>
        <p14:section name="Sezione senza titolo" id="{F175C7C0-5235-4EBE-907A-B9C101035619}">
          <p14:sldIdLst>
            <p14:sldId id="315"/>
            <p14:sldId id="316"/>
            <p14:sldId id="317"/>
            <p14:sldId id="318"/>
            <p14:sldId id="319"/>
            <p14:sldId id="320"/>
          </p14:sldIdLst>
        </p14:section>
      </p14:sectionLst>
    </p:ex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559" autoAdjust="0"/>
  </p:normalViewPr>
  <p:slideViewPr>
    <p:cSldViewPr showGuides="1">
      <p:cViewPr varScale="1">
        <p:scale>
          <a:sx n="64" d="100"/>
          <a:sy n="64" d="100"/>
        </p:scale>
        <p:origin x="900" y="72"/>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91" d="100"/>
          <a:sy n="91" d="100"/>
        </p:scale>
        <p:origin x="300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A7553F-D583-4997-AEEF-C86313E96F5F}"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it-IT"/>
        </a:p>
      </dgm:t>
    </dgm:pt>
    <dgm:pt modelId="{CE9CE913-522C-43E5-8951-F2D405655023}">
      <dgm:prSet phldrT="[Testo]" phldr="0"/>
      <dgm:spPr/>
      <dgm:t>
        <a:bodyPr/>
        <a:lstStyle/>
        <a:p>
          <a:r>
            <a:rPr lang="it-IT" dirty="0"/>
            <a:t>Progetti:</a:t>
          </a:r>
        </a:p>
      </dgm:t>
    </dgm:pt>
    <dgm:pt modelId="{720498C6-6C00-4610-8027-13F2FE65B0EA}" type="parTrans" cxnId="{68E4B83E-63FF-4DBD-A99A-9C6BFF68B653}">
      <dgm:prSet/>
      <dgm:spPr/>
      <dgm:t>
        <a:bodyPr/>
        <a:lstStyle/>
        <a:p>
          <a:endParaRPr lang="it-IT"/>
        </a:p>
      </dgm:t>
    </dgm:pt>
    <dgm:pt modelId="{13DA83A1-B688-49D9-AA24-6B569D123E8A}" type="sibTrans" cxnId="{68E4B83E-63FF-4DBD-A99A-9C6BFF68B653}">
      <dgm:prSet/>
      <dgm:spPr/>
      <dgm:t>
        <a:bodyPr/>
        <a:lstStyle/>
        <a:p>
          <a:endParaRPr lang="it-IT"/>
        </a:p>
      </dgm:t>
    </dgm:pt>
    <dgm:pt modelId="{F57E4BE3-F3CF-49D9-9F48-E09C231BD869}">
      <dgm:prSet phldrT="[Testo]" phldr="0"/>
      <dgm:spPr/>
      <dgm:t>
        <a:bodyPr/>
        <a:lstStyle/>
        <a:p>
          <a:r>
            <a:rPr lang="it-IT" dirty="0"/>
            <a:t>Grazie a questa esperienza, l’economica circolare non è solo un concetto teorico, ma una soluzione applicabile al settore </a:t>
          </a:r>
        </a:p>
      </dgm:t>
    </dgm:pt>
    <dgm:pt modelId="{F8182A6B-33E4-4C49-BC24-3A01A8BFFC68}" type="parTrans" cxnId="{701DB82E-AF23-4D1F-A6D2-DD7669E3EAB9}">
      <dgm:prSet/>
      <dgm:spPr/>
      <dgm:t>
        <a:bodyPr/>
        <a:lstStyle/>
        <a:p>
          <a:endParaRPr lang="it-IT"/>
        </a:p>
      </dgm:t>
    </dgm:pt>
    <dgm:pt modelId="{01531BEC-8379-4DEA-97AE-36F0814B46C1}" type="sibTrans" cxnId="{701DB82E-AF23-4D1F-A6D2-DD7669E3EAB9}">
      <dgm:prSet/>
      <dgm:spPr/>
      <dgm:t>
        <a:bodyPr/>
        <a:lstStyle/>
        <a:p>
          <a:endParaRPr lang="it-IT"/>
        </a:p>
      </dgm:t>
    </dgm:pt>
    <dgm:pt modelId="{9CAC605C-FB21-4BF1-8934-0DE2C20092A4}">
      <dgm:prSet phldrT="[Testo]" phldr="0"/>
      <dgm:spPr/>
      <dgm:t>
        <a:bodyPr/>
        <a:lstStyle/>
        <a:p>
          <a:r>
            <a:rPr lang="it-IT" dirty="0"/>
            <a:t>Sperimentato con successo il riciclo delle retine esistenti e l’introduzione di materiali biodegradabili</a:t>
          </a:r>
        </a:p>
      </dgm:t>
    </dgm:pt>
    <dgm:pt modelId="{9C20B276-1138-4656-AF10-F28F24740444}" type="sibTrans" cxnId="{5353BBD9-7783-45F2-987F-841023762D07}">
      <dgm:prSet/>
      <dgm:spPr/>
      <dgm:t>
        <a:bodyPr/>
        <a:lstStyle/>
        <a:p>
          <a:endParaRPr lang="it-IT"/>
        </a:p>
      </dgm:t>
    </dgm:pt>
    <dgm:pt modelId="{FBB86FE4-92EA-48D6-9ABD-B60A30D18AE9}" type="parTrans" cxnId="{5353BBD9-7783-45F2-987F-841023762D07}">
      <dgm:prSet/>
      <dgm:spPr/>
      <dgm:t>
        <a:bodyPr/>
        <a:lstStyle/>
        <a:p>
          <a:endParaRPr lang="it-IT"/>
        </a:p>
      </dgm:t>
    </dgm:pt>
    <dgm:pt modelId="{6402C27C-3DF9-4553-8EC7-F382009FBD74}">
      <dgm:prSet phldrT="[Testo]" phldr="0"/>
      <dgm:spPr/>
      <dgm:t>
        <a:bodyPr/>
        <a:lstStyle/>
        <a:p>
          <a:r>
            <a:rPr lang="it-IT" dirty="0"/>
            <a:t>1. Life Muscles </a:t>
          </a:r>
        </a:p>
        <a:p>
          <a:r>
            <a:rPr lang="it-IT" dirty="0"/>
            <a:t>2. </a:t>
          </a:r>
          <a:r>
            <a:rPr lang="it-IT" dirty="0" err="1"/>
            <a:t>Splas</a:t>
          </a:r>
          <a:r>
            <a:rPr lang="it-IT" dirty="0"/>
            <a:t> </a:t>
          </a:r>
        </a:p>
      </dgm:t>
    </dgm:pt>
    <dgm:pt modelId="{B547894D-0DC2-4ADD-B370-183303C68AB6}" type="sibTrans" cxnId="{029EF1E1-C6A9-4CB3-BF10-C2C84F39AA7F}">
      <dgm:prSet/>
      <dgm:spPr/>
      <dgm:t>
        <a:bodyPr/>
        <a:lstStyle/>
        <a:p>
          <a:endParaRPr lang="it-IT"/>
        </a:p>
      </dgm:t>
    </dgm:pt>
    <dgm:pt modelId="{F49A6896-66C4-4DD2-A90D-46A5E9D0EBFA}" type="parTrans" cxnId="{029EF1E1-C6A9-4CB3-BF10-C2C84F39AA7F}">
      <dgm:prSet/>
      <dgm:spPr/>
      <dgm:t>
        <a:bodyPr/>
        <a:lstStyle/>
        <a:p>
          <a:endParaRPr lang="it-IT"/>
        </a:p>
      </dgm:t>
    </dgm:pt>
    <dgm:pt modelId="{19C52BA4-59BD-4F17-AEC4-2E45AD912654}">
      <dgm:prSet phldrT="[Testo]" phldr="0"/>
      <dgm:spPr/>
      <dgm:t>
        <a:bodyPr/>
        <a:lstStyle/>
        <a:p>
          <a:r>
            <a:rPr lang="it-IT" dirty="0"/>
            <a:t>Economia circolare </a:t>
          </a:r>
        </a:p>
      </dgm:t>
    </dgm:pt>
    <dgm:pt modelId="{0B79CC78-0B37-41C1-A738-F86679636971}" type="sibTrans" cxnId="{52D3B5E5-EE86-4365-9051-A19F30B3645C}">
      <dgm:prSet/>
      <dgm:spPr/>
      <dgm:t>
        <a:bodyPr/>
        <a:lstStyle/>
        <a:p>
          <a:endParaRPr lang="it-IT"/>
        </a:p>
      </dgm:t>
    </dgm:pt>
    <dgm:pt modelId="{346F2065-180C-428B-A860-2EC7A5A8F663}" type="parTrans" cxnId="{52D3B5E5-EE86-4365-9051-A19F30B3645C}">
      <dgm:prSet/>
      <dgm:spPr/>
      <dgm:t>
        <a:bodyPr/>
        <a:lstStyle/>
        <a:p>
          <a:endParaRPr lang="it-IT"/>
        </a:p>
      </dgm:t>
    </dgm:pt>
    <dgm:pt modelId="{BA8390F4-8A89-4BD9-9097-FEA7B0855DFA}" type="pres">
      <dgm:prSet presAssocID="{4EA7553F-D583-4997-AEEF-C86313E96F5F}" presName="theList" presStyleCnt="0">
        <dgm:presLayoutVars>
          <dgm:dir/>
          <dgm:animLvl val="lvl"/>
          <dgm:resizeHandles val="exact"/>
        </dgm:presLayoutVars>
      </dgm:prSet>
      <dgm:spPr/>
    </dgm:pt>
    <dgm:pt modelId="{F81F3394-0921-44BC-93EF-E3B5EAD5851A}" type="pres">
      <dgm:prSet presAssocID="{CE9CE913-522C-43E5-8951-F2D405655023}" presName="compNode" presStyleCnt="0"/>
      <dgm:spPr/>
    </dgm:pt>
    <dgm:pt modelId="{AE145050-89E1-4A3B-9D61-8741B5DDD73E}" type="pres">
      <dgm:prSet presAssocID="{CE9CE913-522C-43E5-8951-F2D405655023}" presName="noGeometry" presStyleCnt="0"/>
      <dgm:spPr/>
    </dgm:pt>
    <dgm:pt modelId="{7817D36F-C479-44A6-8736-4E6C0100FDA5}" type="pres">
      <dgm:prSet presAssocID="{CE9CE913-522C-43E5-8951-F2D405655023}" presName="childTextVisible" presStyleLbl="bgAccFollowNode1" presStyleIdx="0" presStyleCnt="3">
        <dgm:presLayoutVars>
          <dgm:bulletEnabled val="1"/>
        </dgm:presLayoutVars>
      </dgm:prSet>
      <dgm:spPr/>
    </dgm:pt>
    <dgm:pt modelId="{7662430E-3983-4C95-BA09-46E2AABA57AF}" type="pres">
      <dgm:prSet presAssocID="{CE9CE913-522C-43E5-8951-F2D405655023}" presName="childTextHidden" presStyleLbl="bgAccFollowNode1" presStyleIdx="0" presStyleCnt="3"/>
      <dgm:spPr/>
    </dgm:pt>
    <dgm:pt modelId="{5A481214-EADC-41B7-9DBF-8A077F9CC315}" type="pres">
      <dgm:prSet presAssocID="{CE9CE913-522C-43E5-8951-F2D405655023}" presName="parentText" presStyleLbl="node1" presStyleIdx="0" presStyleCnt="3" custLinFactNeighborX="85025">
        <dgm:presLayoutVars>
          <dgm:chMax val="1"/>
          <dgm:bulletEnabled val="1"/>
        </dgm:presLayoutVars>
      </dgm:prSet>
      <dgm:spPr/>
    </dgm:pt>
    <dgm:pt modelId="{F9DD0667-69B3-4D35-9BAE-1F831096372C}" type="pres">
      <dgm:prSet presAssocID="{CE9CE913-522C-43E5-8951-F2D405655023}" presName="aSpace" presStyleCnt="0"/>
      <dgm:spPr/>
    </dgm:pt>
    <dgm:pt modelId="{8EDF5F63-560B-4F80-B718-F99C60F0CBE3}" type="pres">
      <dgm:prSet presAssocID="{6402C27C-3DF9-4553-8EC7-F382009FBD74}" presName="compNode" presStyleCnt="0"/>
      <dgm:spPr/>
    </dgm:pt>
    <dgm:pt modelId="{FE61FFA2-C7AB-48D7-B3E5-EAA36C31A178}" type="pres">
      <dgm:prSet presAssocID="{6402C27C-3DF9-4553-8EC7-F382009FBD74}" presName="noGeometry" presStyleCnt="0"/>
      <dgm:spPr/>
    </dgm:pt>
    <dgm:pt modelId="{AEDE8E6D-D078-4E3D-9069-6E32757A4B1C}" type="pres">
      <dgm:prSet presAssocID="{6402C27C-3DF9-4553-8EC7-F382009FBD74}" presName="childTextVisible" presStyleLbl="bgAccFollowNode1" presStyleIdx="1" presStyleCnt="3" custScaleX="106420">
        <dgm:presLayoutVars>
          <dgm:bulletEnabled val="1"/>
        </dgm:presLayoutVars>
      </dgm:prSet>
      <dgm:spPr/>
    </dgm:pt>
    <dgm:pt modelId="{B21049D8-4220-4E0D-9F32-7D14ACB36E8B}" type="pres">
      <dgm:prSet presAssocID="{6402C27C-3DF9-4553-8EC7-F382009FBD74}" presName="childTextHidden" presStyleLbl="bgAccFollowNode1" presStyleIdx="1" presStyleCnt="3"/>
      <dgm:spPr/>
    </dgm:pt>
    <dgm:pt modelId="{FAE50453-85A1-4B95-AFAC-49D75AAA2AA6}" type="pres">
      <dgm:prSet presAssocID="{6402C27C-3DF9-4553-8EC7-F382009FBD74}" presName="parentText" presStyleLbl="node1" presStyleIdx="1" presStyleCnt="3">
        <dgm:presLayoutVars>
          <dgm:chMax val="1"/>
          <dgm:bulletEnabled val="1"/>
        </dgm:presLayoutVars>
      </dgm:prSet>
      <dgm:spPr/>
    </dgm:pt>
    <dgm:pt modelId="{C793952C-EEF6-420A-927C-4E69D5F55FD4}" type="pres">
      <dgm:prSet presAssocID="{6402C27C-3DF9-4553-8EC7-F382009FBD74}" presName="aSpace" presStyleCnt="0"/>
      <dgm:spPr/>
    </dgm:pt>
    <dgm:pt modelId="{655C7EA5-1CF9-4D2C-B905-83D1B80042D5}" type="pres">
      <dgm:prSet presAssocID="{19C52BA4-59BD-4F17-AEC4-2E45AD912654}" presName="compNode" presStyleCnt="0"/>
      <dgm:spPr/>
    </dgm:pt>
    <dgm:pt modelId="{D9A65A88-9332-4A33-8B9D-35526694EE99}" type="pres">
      <dgm:prSet presAssocID="{19C52BA4-59BD-4F17-AEC4-2E45AD912654}" presName="noGeometry" presStyleCnt="0"/>
      <dgm:spPr/>
    </dgm:pt>
    <dgm:pt modelId="{6F1813AA-C9BE-447D-AF8D-6022AB8557F2}" type="pres">
      <dgm:prSet presAssocID="{19C52BA4-59BD-4F17-AEC4-2E45AD912654}" presName="childTextVisible" presStyleLbl="bgAccFollowNode1" presStyleIdx="2" presStyleCnt="3" custScaleX="112947">
        <dgm:presLayoutVars>
          <dgm:bulletEnabled val="1"/>
        </dgm:presLayoutVars>
      </dgm:prSet>
      <dgm:spPr/>
    </dgm:pt>
    <dgm:pt modelId="{E864B836-D993-410B-863B-10EF3CF10563}" type="pres">
      <dgm:prSet presAssocID="{19C52BA4-59BD-4F17-AEC4-2E45AD912654}" presName="childTextHidden" presStyleLbl="bgAccFollowNode1" presStyleIdx="2" presStyleCnt="3"/>
      <dgm:spPr/>
    </dgm:pt>
    <dgm:pt modelId="{E18DF738-123E-42A1-AE35-ABE2F78DCF70}" type="pres">
      <dgm:prSet presAssocID="{19C52BA4-59BD-4F17-AEC4-2E45AD912654}" presName="parentText" presStyleLbl="node1" presStyleIdx="2" presStyleCnt="3">
        <dgm:presLayoutVars>
          <dgm:chMax val="1"/>
          <dgm:bulletEnabled val="1"/>
        </dgm:presLayoutVars>
      </dgm:prSet>
      <dgm:spPr/>
    </dgm:pt>
  </dgm:ptLst>
  <dgm:cxnLst>
    <dgm:cxn modelId="{701DB82E-AF23-4D1F-A6D2-DD7669E3EAB9}" srcId="{19C52BA4-59BD-4F17-AEC4-2E45AD912654}" destId="{F57E4BE3-F3CF-49D9-9F48-E09C231BD869}" srcOrd="0" destOrd="0" parTransId="{F8182A6B-33E4-4C49-BC24-3A01A8BFFC68}" sibTransId="{01531BEC-8379-4DEA-97AE-36F0814B46C1}"/>
    <dgm:cxn modelId="{6546553B-869A-40A9-9859-FD980650FE04}" type="presOf" srcId="{F57E4BE3-F3CF-49D9-9F48-E09C231BD869}" destId="{6F1813AA-C9BE-447D-AF8D-6022AB8557F2}" srcOrd="0" destOrd="0" presId="urn:microsoft.com/office/officeart/2005/8/layout/hProcess6"/>
    <dgm:cxn modelId="{68E4B83E-63FF-4DBD-A99A-9C6BFF68B653}" srcId="{4EA7553F-D583-4997-AEEF-C86313E96F5F}" destId="{CE9CE913-522C-43E5-8951-F2D405655023}" srcOrd="0" destOrd="0" parTransId="{720498C6-6C00-4610-8027-13F2FE65B0EA}" sibTransId="{13DA83A1-B688-49D9-AA24-6B569D123E8A}"/>
    <dgm:cxn modelId="{2C94E568-A11F-42DE-B550-10BC0814962C}" type="presOf" srcId="{19C52BA4-59BD-4F17-AEC4-2E45AD912654}" destId="{E18DF738-123E-42A1-AE35-ABE2F78DCF70}" srcOrd="0" destOrd="0" presId="urn:microsoft.com/office/officeart/2005/8/layout/hProcess6"/>
    <dgm:cxn modelId="{2C07B8B6-FD97-461F-ADF3-816A55DBBDB9}" type="presOf" srcId="{6402C27C-3DF9-4553-8EC7-F382009FBD74}" destId="{FAE50453-85A1-4B95-AFAC-49D75AAA2AA6}" srcOrd="0" destOrd="0" presId="urn:microsoft.com/office/officeart/2005/8/layout/hProcess6"/>
    <dgm:cxn modelId="{F47216CD-8C01-4D32-9828-17AF6B2129F2}" type="presOf" srcId="{CE9CE913-522C-43E5-8951-F2D405655023}" destId="{5A481214-EADC-41B7-9DBF-8A077F9CC315}" srcOrd="0" destOrd="0" presId="urn:microsoft.com/office/officeart/2005/8/layout/hProcess6"/>
    <dgm:cxn modelId="{7F89B1D7-156C-451F-AC9D-DF4AE1467F80}" type="presOf" srcId="{4EA7553F-D583-4997-AEEF-C86313E96F5F}" destId="{BA8390F4-8A89-4BD9-9097-FEA7B0855DFA}" srcOrd="0" destOrd="0" presId="urn:microsoft.com/office/officeart/2005/8/layout/hProcess6"/>
    <dgm:cxn modelId="{5353BBD9-7783-45F2-987F-841023762D07}" srcId="{6402C27C-3DF9-4553-8EC7-F382009FBD74}" destId="{9CAC605C-FB21-4BF1-8934-0DE2C20092A4}" srcOrd="0" destOrd="0" parTransId="{FBB86FE4-92EA-48D6-9ABD-B60A30D18AE9}" sibTransId="{9C20B276-1138-4656-AF10-F28F24740444}"/>
    <dgm:cxn modelId="{029EF1E1-C6A9-4CB3-BF10-C2C84F39AA7F}" srcId="{4EA7553F-D583-4997-AEEF-C86313E96F5F}" destId="{6402C27C-3DF9-4553-8EC7-F382009FBD74}" srcOrd="1" destOrd="0" parTransId="{F49A6896-66C4-4DD2-A90D-46A5E9D0EBFA}" sibTransId="{B547894D-0DC2-4ADD-B370-183303C68AB6}"/>
    <dgm:cxn modelId="{52D3B5E5-EE86-4365-9051-A19F30B3645C}" srcId="{4EA7553F-D583-4997-AEEF-C86313E96F5F}" destId="{19C52BA4-59BD-4F17-AEC4-2E45AD912654}" srcOrd="2" destOrd="0" parTransId="{346F2065-180C-428B-A860-2EC7A5A8F663}" sibTransId="{0B79CC78-0B37-41C1-A738-F86679636971}"/>
    <dgm:cxn modelId="{2540C4EF-ED49-4B82-BF69-CA0490F04772}" type="presOf" srcId="{F57E4BE3-F3CF-49D9-9F48-E09C231BD869}" destId="{E864B836-D993-410B-863B-10EF3CF10563}" srcOrd="1" destOrd="0" presId="urn:microsoft.com/office/officeart/2005/8/layout/hProcess6"/>
    <dgm:cxn modelId="{636B36F1-ED7A-49CC-8CB7-407C7FA5D219}" type="presOf" srcId="{9CAC605C-FB21-4BF1-8934-0DE2C20092A4}" destId="{B21049D8-4220-4E0D-9F32-7D14ACB36E8B}" srcOrd="1" destOrd="0" presId="urn:microsoft.com/office/officeart/2005/8/layout/hProcess6"/>
    <dgm:cxn modelId="{A738A6F3-B2BF-421F-9ACA-F2C1EA4C80AD}" type="presOf" srcId="{9CAC605C-FB21-4BF1-8934-0DE2C20092A4}" destId="{AEDE8E6D-D078-4E3D-9069-6E32757A4B1C}" srcOrd="0" destOrd="0" presId="urn:microsoft.com/office/officeart/2005/8/layout/hProcess6"/>
    <dgm:cxn modelId="{4F32D91E-CF11-41D3-8661-74F1A9BD54FB}" type="presParOf" srcId="{BA8390F4-8A89-4BD9-9097-FEA7B0855DFA}" destId="{F81F3394-0921-44BC-93EF-E3B5EAD5851A}" srcOrd="0" destOrd="0" presId="urn:microsoft.com/office/officeart/2005/8/layout/hProcess6"/>
    <dgm:cxn modelId="{91AE7518-F2EA-41DF-AB22-D4F634F4F789}" type="presParOf" srcId="{F81F3394-0921-44BC-93EF-E3B5EAD5851A}" destId="{AE145050-89E1-4A3B-9D61-8741B5DDD73E}" srcOrd="0" destOrd="0" presId="urn:microsoft.com/office/officeart/2005/8/layout/hProcess6"/>
    <dgm:cxn modelId="{BB45B4B9-0B38-43BB-B451-08C6E24A00FA}" type="presParOf" srcId="{F81F3394-0921-44BC-93EF-E3B5EAD5851A}" destId="{7817D36F-C479-44A6-8736-4E6C0100FDA5}" srcOrd="1" destOrd="0" presId="urn:microsoft.com/office/officeart/2005/8/layout/hProcess6"/>
    <dgm:cxn modelId="{364FAA92-A82D-49D4-A55E-E14FC61B704D}" type="presParOf" srcId="{F81F3394-0921-44BC-93EF-E3B5EAD5851A}" destId="{7662430E-3983-4C95-BA09-46E2AABA57AF}" srcOrd="2" destOrd="0" presId="urn:microsoft.com/office/officeart/2005/8/layout/hProcess6"/>
    <dgm:cxn modelId="{9C32F448-5C8F-4CD5-B49E-2004716042EB}" type="presParOf" srcId="{F81F3394-0921-44BC-93EF-E3B5EAD5851A}" destId="{5A481214-EADC-41B7-9DBF-8A077F9CC315}" srcOrd="3" destOrd="0" presId="urn:microsoft.com/office/officeart/2005/8/layout/hProcess6"/>
    <dgm:cxn modelId="{76458FF5-96DD-4C39-98B2-225FF82A542F}" type="presParOf" srcId="{BA8390F4-8A89-4BD9-9097-FEA7B0855DFA}" destId="{F9DD0667-69B3-4D35-9BAE-1F831096372C}" srcOrd="1" destOrd="0" presId="urn:microsoft.com/office/officeart/2005/8/layout/hProcess6"/>
    <dgm:cxn modelId="{D9E14250-5C40-4F6C-AA82-CB71A24FE44E}" type="presParOf" srcId="{BA8390F4-8A89-4BD9-9097-FEA7B0855DFA}" destId="{8EDF5F63-560B-4F80-B718-F99C60F0CBE3}" srcOrd="2" destOrd="0" presId="urn:microsoft.com/office/officeart/2005/8/layout/hProcess6"/>
    <dgm:cxn modelId="{AF156F3B-9C4C-4713-8BC9-709D2F6EFC14}" type="presParOf" srcId="{8EDF5F63-560B-4F80-B718-F99C60F0CBE3}" destId="{FE61FFA2-C7AB-48D7-B3E5-EAA36C31A178}" srcOrd="0" destOrd="0" presId="urn:microsoft.com/office/officeart/2005/8/layout/hProcess6"/>
    <dgm:cxn modelId="{A10E454D-53E4-4075-A6DA-219561C4BDF7}" type="presParOf" srcId="{8EDF5F63-560B-4F80-B718-F99C60F0CBE3}" destId="{AEDE8E6D-D078-4E3D-9069-6E32757A4B1C}" srcOrd="1" destOrd="0" presId="urn:microsoft.com/office/officeart/2005/8/layout/hProcess6"/>
    <dgm:cxn modelId="{DFE5893C-8F2A-4633-93C6-9D738D4329E6}" type="presParOf" srcId="{8EDF5F63-560B-4F80-B718-F99C60F0CBE3}" destId="{B21049D8-4220-4E0D-9F32-7D14ACB36E8B}" srcOrd="2" destOrd="0" presId="urn:microsoft.com/office/officeart/2005/8/layout/hProcess6"/>
    <dgm:cxn modelId="{85FC7F57-C99C-49CB-B13A-9203EE56CB52}" type="presParOf" srcId="{8EDF5F63-560B-4F80-B718-F99C60F0CBE3}" destId="{FAE50453-85A1-4B95-AFAC-49D75AAA2AA6}" srcOrd="3" destOrd="0" presId="urn:microsoft.com/office/officeart/2005/8/layout/hProcess6"/>
    <dgm:cxn modelId="{C0B2C230-7C2F-4350-A161-CFDDE99E0504}" type="presParOf" srcId="{BA8390F4-8A89-4BD9-9097-FEA7B0855DFA}" destId="{C793952C-EEF6-420A-927C-4E69D5F55FD4}" srcOrd="3" destOrd="0" presId="urn:microsoft.com/office/officeart/2005/8/layout/hProcess6"/>
    <dgm:cxn modelId="{C3D3FFAF-2FD6-4AE3-AB4C-7988BB2FB800}" type="presParOf" srcId="{BA8390F4-8A89-4BD9-9097-FEA7B0855DFA}" destId="{655C7EA5-1CF9-4D2C-B905-83D1B80042D5}" srcOrd="4" destOrd="0" presId="urn:microsoft.com/office/officeart/2005/8/layout/hProcess6"/>
    <dgm:cxn modelId="{62E35EBD-B44F-4B6D-B375-8C794B5F85CD}" type="presParOf" srcId="{655C7EA5-1CF9-4D2C-B905-83D1B80042D5}" destId="{D9A65A88-9332-4A33-8B9D-35526694EE99}" srcOrd="0" destOrd="0" presId="urn:microsoft.com/office/officeart/2005/8/layout/hProcess6"/>
    <dgm:cxn modelId="{56523B0E-866A-4078-B87D-253597D5938A}" type="presParOf" srcId="{655C7EA5-1CF9-4D2C-B905-83D1B80042D5}" destId="{6F1813AA-C9BE-447D-AF8D-6022AB8557F2}" srcOrd="1" destOrd="0" presId="urn:microsoft.com/office/officeart/2005/8/layout/hProcess6"/>
    <dgm:cxn modelId="{E109C550-6030-4E19-8912-1E201060065D}" type="presParOf" srcId="{655C7EA5-1CF9-4D2C-B905-83D1B80042D5}" destId="{E864B836-D993-410B-863B-10EF3CF10563}" srcOrd="2" destOrd="0" presId="urn:microsoft.com/office/officeart/2005/8/layout/hProcess6"/>
    <dgm:cxn modelId="{72EBD929-4729-4B3E-95EF-D6E96D4AA3E1}" type="presParOf" srcId="{655C7EA5-1CF9-4D2C-B905-83D1B80042D5}" destId="{E18DF738-123E-42A1-AE35-ABE2F78DCF70}"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7D36F-C479-44A6-8736-4E6C0100FDA5}">
      <dsp:nvSpPr>
        <dsp:cNvPr id="0" name=""/>
        <dsp:cNvSpPr/>
      </dsp:nvSpPr>
      <dsp:spPr>
        <a:xfrm>
          <a:off x="539857" y="812777"/>
          <a:ext cx="2145183" cy="187516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481214-EADC-41B7-9DBF-8A077F9CC315}">
      <dsp:nvSpPr>
        <dsp:cNvPr id="0" name=""/>
        <dsp:cNvSpPr/>
      </dsp:nvSpPr>
      <dsp:spPr>
        <a:xfrm>
          <a:off x="915532" y="1214062"/>
          <a:ext cx="1072591" cy="1072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a:t>Progetti:</a:t>
          </a:r>
        </a:p>
      </dsp:txBody>
      <dsp:txXfrm>
        <a:off x="1072609" y="1371139"/>
        <a:ext cx="758437" cy="758437"/>
      </dsp:txXfrm>
    </dsp:sp>
    <dsp:sp modelId="{AEDE8E6D-D078-4E3D-9069-6E32757A4B1C}">
      <dsp:nvSpPr>
        <dsp:cNvPr id="0" name=""/>
        <dsp:cNvSpPr/>
      </dsp:nvSpPr>
      <dsp:spPr>
        <a:xfrm>
          <a:off x="3286549" y="812777"/>
          <a:ext cx="2282904" cy="187516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it-IT" sz="1000" kern="1200" dirty="0"/>
            <a:t>Sperimentato con successo il riciclo delle retine esistenti e l’introduzione di materiali biodegradabili</a:t>
          </a:r>
        </a:p>
      </dsp:txBody>
      <dsp:txXfrm>
        <a:off x="3857275" y="1094051"/>
        <a:ext cx="1112916" cy="1312612"/>
      </dsp:txXfrm>
    </dsp:sp>
    <dsp:sp modelId="{FAE50453-85A1-4B95-AFAC-49D75AAA2AA6}">
      <dsp:nvSpPr>
        <dsp:cNvPr id="0" name=""/>
        <dsp:cNvSpPr/>
      </dsp:nvSpPr>
      <dsp:spPr>
        <a:xfrm>
          <a:off x="2819114" y="1214062"/>
          <a:ext cx="1072591" cy="1072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a:t>1. Life Muscles </a:t>
          </a:r>
        </a:p>
        <a:p>
          <a:pPr marL="0" lvl="0" indent="0" algn="ctr" defTabSz="488950">
            <a:lnSpc>
              <a:spcPct val="90000"/>
            </a:lnSpc>
            <a:spcBef>
              <a:spcPct val="0"/>
            </a:spcBef>
            <a:spcAft>
              <a:spcPct val="35000"/>
            </a:spcAft>
            <a:buNone/>
          </a:pPr>
          <a:r>
            <a:rPr lang="it-IT" sz="1100" kern="1200" dirty="0"/>
            <a:t>2. </a:t>
          </a:r>
          <a:r>
            <a:rPr lang="it-IT" sz="1100" kern="1200" dirty="0" err="1"/>
            <a:t>Splas</a:t>
          </a:r>
          <a:r>
            <a:rPr lang="it-IT" sz="1100" kern="1200" dirty="0"/>
            <a:t> </a:t>
          </a:r>
        </a:p>
      </dsp:txBody>
      <dsp:txXfrm>
        <a:off x="2976191" y="1371139"/>
        <a:ext cx="758437" cy="758437"/>
      </dsp:txXfrm>
    </dsp:sp>
    <dsp:sp modelId="{6F1813AA-C9BE-447D-AF8D-6022AB8557F2}">
      <dsp:nvSpPr>
        <dsp:cNvPr id="0" name=""/>
        <dsp:cNvSpPr/>
      </dsp:nvSpPr>
      <dsp:spPr>
        <a:xfrm>
          <a:off x="6100955" y="812777"/>
          <a:ext cx="2422920" cy="187516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it-IT" sz="1000" kern="1200" dirty="0"/>
            <a:t>Grazie a questa esperienza, l’economica circolare non è solo un concetto teorico, ma una soluzione applicabile al settore </a:t>
          </a:r>
        </a:p>
      </dsp:txBody>
      <dsp:txXfrm>
        <a:off x="6706685" y="1094051"/>
        <a:ext cx="1181174" cy="1312612"/>
      </dsp:txXfrm>
    </dsp:sp>
    <dsp:sp modelId="{E18DF738-123E-42A1-AE35-ABE2F78DCF70}">
      <dsp:nvSpPr>
        <dsp:cNvPr id="0" name=""/>
        <dsp:cNvSpPr/>
      </dsp:nvSpPr>
      <dsp:spPr>
        <a:xfrm>
          <a:off x="5703528" y="1214062"/>
          <a:ext cx="1072591" cy="1072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a:t>Economia circolare </a:t>
          </a:r>
        </a:p>
      </dsp:txBody>
      <dsp:txXfrm>
        <a:off x="5860605" y="1371139"/>
        <a:ext cx="758437" cy="75843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7D1319-DB51-4D91-8799-B9D6AE711B64}" type="datetime1">
              <a:rPr lang="it-IT" smtClean="0"/>
              <a:t>13/03/2026</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0DD202-58A1-4ABD-B068-DFFCA0C44EAC}" type="slidenum">
              <a:rPr lang="it-IT" smtClean="0"/>
              <a:t>‹N›</a:t>
            </a:fld>
            <a:endParaRPr lang="it-IT" dirty="0"/>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B127E139-16D7-4699-BFA1-0AFB6DA3AFD0}" type="datetime1">
              <a:rPr lang="it-IT" noProof="0" smtClean="0"/>
              <a:t>13/03/2026</a:t>
            </a:fld>
            <a:endParaRPr lang="it-IT" noProof="0"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F93199CD-3E1B-4AE6-990F-76F925F5EA9F}" type="slidenum">
              <a:rPr lang="it-IT" noProof="0" smtClean="0"/>
              <a:t>‹N›</a:t>
            </a:fld>
            <a:endParaRPr lang="it-IT" noProof="0"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F93199CD-3E1B-4AE6-990F-76F925F5EA9F}" type="slidenum">
              <a:rPr lang="it-IT" smtClean="0"/>
              <a:t>1</a:t>
            </a:fld>
            <a:endParaRPr lang="it-IT" dirty="0"/>
          </a:p>
        </p:txBody>
      </p:sp>
    </p:spTree>
    <p:extLst>
      <p:ext uri="{BB962C8B-B14F-4D97-AF65-F5344CB8AC3E}">
        <p14:creationId xmlns:p14="http://schemas.microsoft.com/office/powerpoint/2010/main" val="1253930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F93199CD-3E1B-4AE6-990F-76F925F5EA9F}" type="slidenum">
              <a:rPr lang="it-IT" smtClean="0"/>
              <a:t>2</a:t>
            </a:fld>
            <a:endParaRPr lang="it-IT" dirty="0"/>
          </a:p>
        </p:txBody>
      </p:sp>
    </p:spTree>
    <p:extLst>
      <p:ext uri="{BB962C8B-B14F-4D97-AF65-F5344CB8AC3E}">
        <p14:creationId xmlns:p14="http://schemas.microsoft.com/office/powerpoint/2010/main" val="3803900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BB974-87CC-3784-347A-6C6B4C38D17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DCD0F12-D4C3-2871-8AA1-84190B19C2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A05C325-008E-026A-CFB3-1D26E6ED18D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CF03BCC-F8AF-BAD7-76C6-23C32BA92CF8}"/>
              </a:ext>
            </a:extLst>
          </p:cNvPr>
          <p:cNvSpPr>
            <a:spLocks noGrp="1"/>
          </p:cNvSpPr>
          <p:nvPr>
            <p:ph type="sldNum" sz="quarter" idx="10"/>
          </p:nvPr>
        </p:nvSpPr>
        <p:spPr/>
        <p:txBody>
          <a:bodyPr/>
          <a:lstStyle/>
          <a:p>
            <a:pPr rtl="0"/>
            <a:fld id="{F93199CD-3E1B-4AE6-990F-76F925F5EA9F}" type="slidenum">
              <a:rPr lang="it-IT" smtClean="0"/>
              <a:t>3</a:t>
            </a:fld>
            <a:endParaRPr lang="it-IT" dirty="0"/>
          </a:p>
        </p:txBody>
      </p:sp>
    </p:spTree>
    <p:extLst>
      <p:ext uri="{BB962C8B-B14F-4D97-AF65-F5344CB8AC3E}">
        <p14:creationId xmlns:p14="http://schemas.microsoft.com/office/powerpoint/2010/main" val="1153486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0A241-E55E-DAE3-B32E-619D6F3B29C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8AAB3B7-2536-7E1D-496E-1F9C04E8B20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C872849-50F5-B450-9068-96477926998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E83ABE6-63C4-E61C-01B2-03A5A6D7D1EB}"/>
              </a:ext>
            </a:extLst>
          </p:cNvPr>
          <p:cNvSpPr>
            <a:spLocks noGrp="1"/>
          </p:cNvSpPr>
          <p:nvPr>
            <p:ph type="sldNum" sz="quarter" idx="10"/>
          </p:nvPr>
        </p:nvSpPr>
        <p:spPr/>
        <p:txBody>
          <a:bodyPr/>
          <a:lstStyle/>
          <a:p>
            <a:pPr rtl="0"/>
            <a:fld id="{F93199CD-3E1B-4AE6-990F-76F925F5EA9F}" type="slidenum">
              <a:rPr lang="it-IT" smtClean="0"/>
              <a:t>4</a:t>
            </a:fld>
            <a:endParaRPr lang="it-IT" dirty="0"/>
          </a:p>
        </p:txBody>
      </p:sp>
    </p:spTree>
    <p:extLst>
      <p:ext uri="{BB962C8B-B14F-4D97-AF65-F5344CB8AC3E}">
        <p14:creationId xmlns:p14="http://schemas.microsoft.com/office/powerpoint/2010/main" val="2290174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C679E-0163-5E09-7620-7E25BB81874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0F4562F-D226-09F7-9C9B-F0952906115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E5AE5C1-3078-AE8C-0912-CA7F0FA29AD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9FB1269-8914-071B-2D92-6A15B5D656E5}"/>
              </a:ext>
            </a:extLst>
          </p:cNvPr>
          <p:cNvSpPr>
            <a:spLocks noGrp="1"/>
          </p:cNvSpPr>
          <p:nvPr>
            <p:ph type="sldNum" sz="quarter" idx="10"/>
          </p:nvPr>
        </p:nvSpPr>
        <p:spPr/>
        <p:txBody>
          <a:bodyPr/>
          <a:lstStyle/>
          <a:p>
            <a:pPr rtl="0"/>
            <a:fld id="{F93199CD-3E1B-4AE6-990F-76F925F5EA9F}" type="slidenum">
              <a:rPr lang="it-IT" smtClean="0"/>
              <a:t>5</a:t>
            </a:fld>
            <a:endParaRPr lang="it-IT" dirty="0"/>
          </a:p>
        </p:txBody>
      </p:sp>
    </p:spTree>
    <p:extLst>
      <p:ext uri="{BB962C8B-B14F-4D97-AF65-F5344CB8AC3E}">
        <p14:creationId xmlns:p14="http://schemas.microsoft.com/office/powerpoint/2010/main" val="260112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F473-BD9A-3726-2BC9-A6AB34EDD82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13655A6-BC5D-B080-10F7-B0D98AE8AF0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085FEB4-2928-299F-E1FE-C5BEECD5250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C6E7D5D-D712-CD44-A178-E5C43F821D5A}"/>
              </a:ext>
            </a:extLst>
          </p:cNvPr>
          <p:cNvSpPr>
            <a:spLocks noGrp="1"/>
          </p:cNvSpPr>
          <p:nvPr>
            <p:ph type="sldNum" sz="quarter" idx="10"/>
          </p:nvPr>
        </p:nvSpPr>
        <p:spPr/>
        <p:txBody>
          <a:bodyPr/>
          <a:lstStyle/>
          <a:p>
            <a:pPr rtl="0"/>
            <a:fld id="{F93199CD-3E1B-4AE6-990F-76F925F5EA9F}" type="slidenum">
              <a:rPr lang="it-IT" smtClean="0"/>
              <a:t>6</a:t>
            </a:fld>
            <a:endParaRPr lang="it-IT" dirty="0"/>
          </a:p>
        </p:txBody>
      </p:sp>
    </p:spTree>
    <p:extLst>
      <p:ext uri="{BB962C8B-B14F-4D97-AF65-F5344CB8AC3E}">
        <p14:creationId xmlns:p14="http://schemas.microsoft.com/office/powerpoint/2010/main" val="62580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96F13-5BC7-1F7F-422E-0AA48E2CC2F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79C8823-C714-A7F3-3A58-F5D0F2BC876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C275C21-3C61-8862-3285-C7E96AD6177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CEE03DA-CF3C-1B76-1A2E-0FD919283B71}"/>
              </a:ext>
            </a:extLst>
          </p:cNvPr>
          <p:cNvSpPr>
            <a:spLocks noGrp="1"/>
          </p:cNvSpPr>
          <p:nvPr>
            <p:ph type="sldNum" sz="quarter" idx="10"/>
          </p:nvPr>
        </p:nvSpPr>
        <p:spPr/>
        <p:txBody>
          <a:bodyPr/>
          <a:lstStyle/>
          <a:p>
            <a:pPr rtl="0"/>
            <a:fld id="{F93199CD-3E1B-4AE6-990F-76F925F5EA9F}" type="slidenum">
              <a:rPr lang="it-IT" smtClean="0"/>
              <a:t>7</a:t>
            </a:fld>
            <a:endParaRPr lang="it-IT" dirty="0"/>
          </a:p>
        </p:txBody>
      </p:sp>
    </p:spTree>
    <p:extLst>
      <p:ext uri="{BB962C8B-B14F-4D97-AF65-F5344CB8AC3E}">
        <p14:creationId xmlns:p14="http://schemas.microsoft.com/office/powerpoint/2010/main" val="1016169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Immagine 8" descr="Grande onda dell'oceano"/>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Rettangolo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2" name="Titolo 1"/>
          <p:cNvSpPr>
            <a:spLocks noGrp="1"/>
          </p:cNvSpPr>
          <p:nvPr>
            <p:ph type="ctrTitle"/>
          </p:nvPr>
        </p:nvSpPr>
        <p:spPr>
          <a:xfrm>
            <a:off x="7008813" y="1600200"/>
            <a:ext cx="4572001" cy="3733800"/>
          </a:xfrm>
        </p:spPr>
        <p:txBody>
          <a:bodyPr rtlCol="0" anchor="b">
            <a:normAutofit/>
          </a:bodyPr>
          <a:lstStyle>
            <a:lvl1pPr>
              <a:lnSpc>
                <a:spcPct val="80000"/>
              </a:lnSpc>
              <a:defRPr sz="5400">
                <a:solidFill>
                  <a:schemeClr val="tx1"/>
                </a:solidFill>
              </a:defRPr>
            </a:lvl1pPr>
          </a:lstStyle>
          <a:p>
            <a:pPr rtl="0"/>
            <a:r>
              <a:rPr lang="it-IT" noProof="0"/>
              <a:t>Fare clic per modificare lo stile del titolo dello schema</a:t>
            </a:r>
            <a:endParaRPr lang="it-IT" noProof="0" dirty="0"/>
          </a:p>
        </p:txBody>
      </p:sp>
      <p:sp>
        <p:nvSpPr>
          <p:cNvPr id="3" name="Sottotitolo 2"/>
          <p:cNvSpPr>
            <a:spLocks noGrp="1"/>
          </p:cNvSpPr>
          <p:nvPr>
            <p:ph type="subTitle" idx="1"/>
          </p:nvPr>
        </p:nvSpPr>
        <p:spPr>
          <a:xfrm>
            <a:off x="7008813" y="5562599"/>
            <a:ext cx="4571999" cy="835025"/>
          </a:xfrm>
        </p:spPr>
        <p:txBody>
          <a:bodyPr rtlCol="0">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noProof="0"/>
              <a:t>Fare clic per modificare lo stile del sottotitolo dello schema</a:t>
            </a:r>
            <a:endParaRPr lang="it-IT" noProof="0"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4" name="Segnaposto data 3"/>
          <p:cNvSpPr>
            <a:spLocks noGrp="1"/>
          </p:cNvSpPr>
          <p:nvPr>
            <p:ph type="dt" sz="half" idx="10"/>
          </p:nvPr>
        </p:nvSpPr>
        <p:spPr/>
        <p:txBody>
          <a:bodyPr rtlCol="0"/>
          <a:lstStyle/>
          <a:p>
            <a:pPr rtl="0"/>
            <a:fld id="{B6835F92-4B3A-4A15-BF1E-ECF3E9033790}" type="datetime1">
              <a:rPr lang="it-IT" noProof="0" smtClean="0"/>
              <a:t>13/03/2026</a:t>
            </a:fld>
            <a:endParaRPr lang="it-IT" noProof="0" dirty="0"/>
          </a:p>
        </p:txBody>
      </p:sp>
      <p:sp>
        <p:nvSpPr>
          <p:cNvPr id="6" name="Segnaposto numero diapositiva 5"/>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142412" y="609600"/>
            <a:ext cx="1981201" cy="5638800"/>
          </a:xfrm>
        </p:spPr>
        <p:txBody>
          <a:bodyPr vert="eaVert"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a:xfrm>
            <a:off x="1522412" y="609600"/>
            <a:ext cx="7391399" cy="5638800"/>
          </a:xfrm>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4" name="Segnaposto data 3"/>
          <p:cNvSpPr>
            <a:spLocks noGrp="1"/>
          </p:cNvSpPr>
          <p:nvPr>
            <p:ph type="dt" sz="half" idx="10"/>
          </p:nvPr>
        </p:nvSpPr>
        <p:spPr/>
        <p:txBody>
          <a:bodyPr rtlCol="0"/>
          <a:lstStyle/>
          <a:p>
            <a:pPr rtl="0"/>
            <a:fld id="{D48120F9-2B3C-4F8B-88C8-FACAC9E2DB59}" type="datetime1">
              <a:rPr lang="it-IT" noProof="0" smtClean="0"/>
              <a:t>13/03/2026</a:t>
            </a:fld>
            <a:endParaRPr lang="it-IT" noProof="0" dirty="0"/>
          </a:p>
        </p:txBody>
      </p:sp>
      <p:sp>
        <p:nvSpPr>
          <p:cNvPr id="6" name="Segnaposto numero diapositiva 5"/>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a:lvl6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piè di pagina 4"/>
          <p:cNvSpPr>
            <a:spLocks noGrp="1"/>
          </p:cNvSpPr>
          <p:nvPr>
            <p:ph type="ftr" sz="quarter" idx="11"/>
          </p:nvPr>
        </p:nvSpPr>
        <p:spPr>
          <a:xfrm>
            <a:off x="1979611" y="6400800"/>
            <a:ext cx="5954834" cy="276228"/>
          </a:xfrm>
        </p:spPr>
        <p:txBody>
          <a:bodyPr rtlCol="0"/>
          <a:lstStyle/>
          <a:p>
            <a:pPr rtl="0"/>
            <a:r>
              <a:rPr lang="it-IT" noProof="0" dirty="0"/>
              <a:t>Aggiungere un piè di pagina</a:t>
            </a:r>
          </a:p>
        </p:txBody>
      </p:sp>
      <p:sp>
        <p:nvSpPr>
          <p:cNvPr id="5" name="Segnaposto data 3"/>
          <p:cNvSpPr>
            <a:spLocks noGrp="1"/>
          </p:cNvSpPr>
          <p:nvPr>
            <p:ph type="dt" sz="half" idx="10"/>
          </p:nvPr>
        </p:nvSpPr>
        <p:spPr>
          <a:xfrm>
            <a:off x="8228011" y="6400800"/>
            <a:ext cx="1548659" cy="276228"/>
          </a:xfrm>
        </p:spPr>
        <p:txBody>
          <a:bodyPr rtlCol="0"/>
          <a:lstStyle/>
          <a:p>
            <a:pPr rtl="0"/>
            <a:fld id="{3CF34033-4167-4FB7-8D22-DF497155DFA2}" type="datetime1">
              <a:rPr lang="it-IT" noProof="0" smtClean="0"/>
              <a:t>13/03/2026</a:t>
            </a:fld>
            <a:endParaRPr lang="it-IT" noProof="0" dirty="0"/>
          </a:p>
        </p:txBody>
      </p:sp>
      <p:sp>
        <p:nvSpPr>
          <p:cNvPr id="6" name="Segnaposto numero diapositiva 5"/>
          <p:cNvSpPr>
            <a:spLocks noGrp="1"/>
          </p:cNvSpPr>
          <p:nvPr>
            <p:ph type="sldNum" sz="quarter" idx="12"/>
          </p:nvPr>
        </p:nvSpPr>
        <p:spPr>
          <a:xfrm>
            <a:off x="10056811" y="6400800"/>
            <a:ext cx="1066802" cy="276228"/>
          </a:xfrm>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436812" y="1616074"/>
            <a:ext cx="7315198" cy="2727325"/>
          </a:xfrm>
        </p:spPr>
        <p:txBody>
          <a:bodyPr rtlCol="0" anchor="b">
            <a:normAutofit/>
          </a:bodyPr>
          <a:lstStyle>
            <a:lvl1pPr algn="l">
              <a:lnSpc>
                <a:spcPct val="80000"/>
              </a:lnSpc>
              <a:defRPr sz="4800" b="0" cap="none" baseline="0"/>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2436814" y="4495800"/>
            <a:ext cx="7315198" cy="1673225"/>
          </a:xfrm>
        </p:spPr>
        <p:txBody>
          <a:bodyPr rtlCol="0"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Fare clic per modificare gli stili del testo dello schema</a:t>
            </a:r>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4" name="Segnaposto data 3"/>
          <p:cNvSpPr>
            <a:spLocks noGrp="1"/>
          </p:cNvSpPr>
          <p:nvPr>
            <p:ph type="dt" sz="half" idx="10"/>
          </p:nvPr>
        </p:nvSpPr>
        <p:spPr/>
        <p:txBody>
          <a:bodyPr rtlCol="0"/>
          <a:lstStyle/>
          <a:p>
            <a:pPr rtl="0"/>
            <a:fld id="{4C8BA05E-F25B-43A7-8021-D6F9AA87E709}" type="datetime1">
              <a:rPr lang="it-IT" noProof="0" smtClean="0"/>
              <a:t>13/03/2026</a:t>
            </a:fld>
            <a:endParaRPr lang="it-IT" noProof="0" dirty="0"/>
          </a:p>
        </p:txBody>
      </p:sp>
      <p:sp>
        <p:nvSpPr>
          <p:cNvPr id="6" name="Segnaposto numero diapositiva 5"/>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sz="half" idx="1"/>
          </p:nvPr>
        </p:nvSpPr>
        <p:spPr>
          <a:xfrm>
            <a:off x="1979613" y="1828800"/>
            <a:ext cx="4419599" cy="4419600"/>
          </a:xfrm>
        </p:spPr>
        <p:txBody>
          <a:bodyPr rtlCol="0">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contenuto 3"/>
          <p:cNvSpPr>
            <a:spLocks noGrp="1"/>
          </p:cNvSpPr>
          <p:nvPr>
            <p:ph sz="half" idx="2"/>
          </p:nvPr>
        </p:nvSpPr>
        <p:spPr>
          <a:xfrm>
            <a:off x="6704015" y="1828800"/>
            <a:ext cx="4419600" cy="4419600"/>
          </a:xfrm>
        </p:spPr>
        <p:txBody>
          <a:bodyPr rtlCol="0">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5" name="Segnaposto data 4"/>
          <p:cNvSpPr>
            <a:spLocks noGrp="1"/>
          </p:cNvSpPr>
          <p:nvPr>
            <p:ph type="dt" sz="half" idx="10"/>
          </p:nvPr>
        </p:nvSpPr>
        <p:spPr/>
        <p:txBody>
          <a:bodyPr rtlCol="0"/>
          <a:lstStyle/>
          <a:p>
            <a:pPr rtl="0"/>
            <a:fld id="{EC413DB4-33AA-4B6E-BE0D-C5EFE21C2B0C}" type="datetime1">
              <a:rPr lang="it-IT" noProof="0" smtClean="0"/>
              <a:t>13/03/2026</a:t>
            </a:fld>
            <a:endParaRPr lang="it-IT" noProof="0" dirty="0"/>
          </a:p>
        </p:txBody>
      </p:sp>
      <p:sp>
        <p:nvSpPr>
          <p:cNvPr id="7" name="Segnaposto numero diapositiva 6"/>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defRPr/>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1978022" y="1828800"/>
            <a:ext cx="4416552" cy="838200"/>
          </a:xfrm>
        </p:spPr>
        <p:txBody>
          <a:bodyPr rtlCol="0"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Segnaposto contenuto 3"/>
          <p:cNvSpPr>
            <a:spLocks noGrp="1"/>
          </p:cNvSpPr>
          <p:nvPr>
            <p:ph sz="half" idx="2"/>
          </p:nvPr>
        </p:nvSpPr>
        <p:spPr>
          <a:xfrm>
            <a:off x="1978022" y="2743200"/>
            <a:ext cx="4416552" cy="3505200"/>
          </a:xfrm>
        </p:spPr>
        <p:txBody>
          <a:bodyPr rtlCol="0">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testo 4"/>
          <p:cNvSpPr>
            <a:spLocks noGrp="1"/>
          </p:cNvSpPr>
          <p:nvPr>
            <p:ph type="body" sz="quarter" idx="3"/>
          </p:nvPr>
        </p:nvSpPr>
        <p:spPr>
          <a:xfrm>
            <a:off x="6705472" y="1828800"/>
            <a:ext cx="4416552" cy="838200"/>
          </a:xfrm>
        </p:spPr>
        <p:txBody>
          <a:bodyPr rtlCol="0"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Segnaposto contenuto 5"/>
          <p:cNvSpPr>
            <a:spLocks noGrp="1"/>
          </p:cNvSpPr>
          <p:nvPr>
            <p:ph sz="quarter" idx="4"/>
          </p:nvPr>
        </p:nvSpPr>
        <p:spPr>
          <a:xfrm>
            <a:off x="6705472" y="2743200"/>
            <a:ext cx="4416552" cy="3505200"/>
          </a:xfrm>
        </p:spPr>
        <p:txBody>
          <a:bodyPr rtlCol="0">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8" name="Segnaposto piè di pagina 7"/>
          <p:cNvSpPr>
            <a:spLocks noGrp="1"/>
          </p:cNvSpPr>
          <p:nvPr>
            <p:ph type="ftr" sz="quarter" idx="11"/>
          </p:nvPr>
        </p:nvSpPr>
        <p:spPr/>
        <p:txBody>
          <a:bodyPr rtlCol="0"/>
          <a:lstStyle/>
          <a:p>
            <a:pPr rtl="0"/>
            <a:r>
              <a:rPr lang="it-IT" noProof="0" dirty="0"/>
              <a:t>Aggiungere un piè di pagina</a:t>
            </a:r>
          </a:p>
        </p:txBody>
      </p:sp>
      <p:sp>
        <p:nvSpPr>
          <p:cNvPr id="7" name="Segnaposto data 6"/>
          <p:cNvSpPr>
            <a:spLocks noGrp="1"/>
          </p:cNvSpPr>
          <p:nvPr>
            <p:ph type="dt" sz="half" idx="10"/>
          </p:nvPr>
        </p:nvSpPr>
        <p:spPr/>
        <p:txBody>
          <a:bodyPr rtlCol="0"/>
          <a:lstStyle/>
          <a:p>
            <a:pPr rtl="0"/>
            <a:fld id="{78933BE7-ED0F-4E11-A9A5-082FF7852743}" type="datetime1">
              <a:rPr lang="it-IT" noProof="0" smtClean="0"/>
              <a:t>13/03/2026</a:t>
            </a:fld>
            <a:endParaRPr lang="it-IT" noProof="0" dirty="0"/>
          </a:p>
        </p:txBody>
      </p:sp>
      <p:sp>
        <p:nvSpPr>
          <p:cNvPr id="9" name="Segnaposto numero diapositiva 8"/>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4" name="Segnaposto piè di pagina 3"/>
          <p:cNvSpPr>
            <a:spLocks noGrp="1"/>
          </p:cNvSpPr>
          <p:nvPr>
            <p:ph type="ftr" sz="quarter" idx="11"/>
          </p:nvPr>
        </p:nvSpPr>
        <p:spPr/>
        <p:txBody>
          <a:bodyPr rtlCol="0"/>
          <a:lstStyle/>
          <a:p>
            <a:pPr rtl="0"/>
            <a:r>
              <a:rPr lang="it-IT" noProof="0" dirty="0"/>
              <a:t>Aggiungere un piè di pagina</a:t>
            </a:r>
          </a:p>
        </p:txBody>
      </p:sp>
      <p:sp>
        <p:nvSpPr>
          <p:cNvPr id="3" name="Segnaposto data 2"/>
          <p:cNvSpPr>
            <a:spLocks noGrp="1"/>
          </p:cNvSpPr>
          <p:nvPr>
            <p:ph type="dt" sz="half" idx="10"/>
          </p:nvPr>
        </p:nvSpPr>
        <p:spPr/>
        <p:txBody>
          <a:bodyPr rtlCol="0"/>
          <a:lstStyle/>
          <a:p>
            <a:pPr rtl="0"/>
            <a:fld id="{C90D9B42-3597-4B9F-A700-51E71D25BA6E}" type="datetime1">
              <a:rPr lang="it-IT" noProof="0" smtClean="0"/>
              <a:t>13/03/2026</a:t>
            </a:fld>
            <a:endParaRPr lang="it-IT" noProof="0" dirty="0"/>
          </a:p>
        </p:txBody>
      </p:sp>
      <p:sp>
        <p:nvSpPr>
          <p:cNvPr id="5" name="Segnaposto numero diapositiva 4"/>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pic>
        <p:nvPicPr>
          <p:cNvPr id="6" name="Immagine 5" descr="Grande onda dell'oceano (semitrasparente)" title="Onda dell'ocean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3" name="Segnaposto piè di pagina 2"/>
          <p:cNvSpPr>
            <a:spLocks noGrp="1"/>
          </p:cNvSpPr>
          <p:nvPr>
            <p:ph type="ftr" sz="quarter" idx="11"/>
          </p:nvPr>
        </p:nvSpPr>
        <p:spPr/>
        <p:txBody>
          <a:bodyPr rtlCol="0"/>
          <a:lstStyle/>
          <a:p>
            <a:pPr rtl="0"/>
            <a:r>
              <a:rPr lang="it-IT" noProof="0" dirty="0"/>
              <a:t>Aggiungere un piè di pagina</a:t>
            </a:r>
          </a:p>
        </p:txBody>
      </p:sp>
      <p:sp>
        <p:nvSpPr>
          <p:cNvPr id="2" name="Segnaposto data 1"/>
          <p:cNvSpPr>
            <a:spLocks noGrp="1"/>
          </p:cNvSpPr>
          <p:nvPr>
            <p:ph type="dt" sz="half" idx="10"/>
          </p:nvPr>
        </p:nvSpPr>
        <p:spPr/>
        <p:txBody>
          <a:bodyPr rtlCol="0"/>
          <a:lstStyle/>
          <a:p>
            <a:pPr rtl="0"/>
            <a:fld id="{907F0DCC-040F-4257-A314-4B873D3EC1CA}" type="datetime1">
              <a:rPr lang="it-IT" noProof="0" smtClean="0"/>
              <a:t>13/03/2026</a:t>
            </a:fld>
            <a:endParaRPr lang="it-IT" noProof="0" dirty="0"/>
          </a:p>
        </p:txBody>
      </p:sp>
      <p:sp>
        <p:nvSpPr>
          <p:cNvPr id="4" name="Segnaposto numero diapositiva 3"/>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9613" y="588963"/>
            <a:ext cx="3657600" cy="2840037"/>
          </a:xfrm>
        </p:spPr>
        <p:txBody>
          <a:bodyPr rtlCol="0" anchor="b">
            <a:noAutofit/>
          </a:bodyPr>
          <a:lstStyle>
            <a:lvl1pPr algn="l">
              <a:lnSpc>
                <a:spcPct val="80000"/>
              </a:lnSpc>
              <a:defRPr sz="3600" b="0">
                <a:solidFill>
                  <a:schemeClr val="tx1"/>
                </a:solidFill>
              </a:defRPr>
            </a:lvl1pPr>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a:xfrm>
            <a:off x="6094414" y="588963"/>
            <a:ext cx="5486400" cy="5580061"/>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testo 3"/>
          <p:cNvSpPr>
            <a:spLocks noGrp="1"/>
          </p:cNvSpPr>
          <p:nvPr>
            <p:ph type="body" sz="half" idx="2"/>
          </p:nvPr>
        </p:nvSpPr>
        <p:spPr>
          <a:xfrm>
            <a:off x="1979613" y="3581399"/>
            <a:ext cx="3657600" cy="2587625"/>
          </a:xfrm>
        </p:spPr>
        <p:txBody>
          <a:bodyPr rtlCol="0">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5" name="Segnaposto data 4"/>
          <p:cNvSpPr>
            <a:spLocks noGrp="1"/>
          </p:cNvSpPr>
          <p:nvPr>
            <p:ph type="dt" sz="half" idx="10"/>
          </p:nvPr>
        </p:nvSpPr>
        <p:spPr/>
        <p:txBody>
          <a:bodyPr rtlCol="0"/>
          <a:lstStyle/>
          <a:p>
            <a:pPr rtl="0"/>
            <a:fld id="{193C47AB-79EE-433C-B60B-E3FF2599FF1C}" type="datetime1">
              <a:rPr lang="it-IT" noProof="0" smtClean="0"/>
              <a:t>13/03/2026</a:t>
            </a:fld>
            <a:endParaRPr lang="it-IT" noProof="0" dirty="0"/>
          </a:p>
        </p:txBody>
      </p:sp>
      <p:sp>
        <p:nvSpPr>
          <p:cNvPr id="7" name="Segnaposto numero diapositiva 6"/>
          <p:cNvSpPr>
            <a:spLocks noGrp="1"/>
          </p:cNvSpPr>
          <p:nvPr>
            <p:ph type="sldNum" sz="quarter" idx="12"/>
          </p:nvPr>
        </p:nvSpPr>
        <p:spPr/>
        <p:txBody>
          <a:bodyPr rtlCol="0"/>
          <a:lstStyle/>
          <a:p>
            <a:pPr rtl="0"/>
            <a:fld id="{2A013F82-EE5E-44EE-A61D-E31C6657F26F}" type="slidenum">
              <a:rPr lang="it-IT" noProof="0" smtClean="0"/>
              <a:t>‹N›</a:t>
            </a:fld>
            <a:endParaRPr lang="it-IT" noProof="0"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9613" y="588963"/>
            <a:ext cx="3657600" cy="2840038"/>
          </a:xfrm>
        </p:spPr>
        <p:txBody>
          <a:bodyPr rtlCol="0" anchor="b">
            <a:normAutofit/>
          </a:bodyPr>
          <a:lstStyle>
            <a:lvl1pPr algn="l">
              <a:lnSpc>
                <a:spcPct val="80000"/>
              </a:lnSpc>
              <a:defRPr sz="3600" b="0" i="0" baseline="0">
                <a:solidFill>
                  <a:schemeClr val="tx1"/>
                </a:solidFill>
              </a:defRPr>
            </a:lvl1pPr>
          </a:lstStyle>
          <a:p>
            <a:pPr rtl="0"/>
            <a:r>
              <a:rPr lang="it-IT" noProof="0"/>
              <a:t>Fare clic per modificare lo stile del titolo dello schema</a:t>
            </a:r>
            <a:endParaRPr lang="it-IT" noProof="0" dirty="0"/>
          </a:p>
        </p:txBody>
      </p:sp>
      <p:sp>
        <p:nvSpPr>
          <p:cNvPr id="8" name="Rettangolo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6307494" y="805658"/>
            <a:ext cx="5060286" cy="5146672"/>
          </a:xfrm>
          <a:solidFill>
            <a:schemeClr val="bg2"/>
          </a:solidFill>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endParaRPr lang="it-IT" noProof="0" dirty="0"/>
          </a:p>
        </p:txBody>
      </p:sp>
      <p:sp>
        <p:nvSpPr>
          <p:cNvPr id="4" name="Segnaposto testo 3"/>
          <p:cNvSpPr>
            <a:spLocks noGrp="1"/>
          </p:cNvSpPr>
          <p:nvPr>
            <p:ph type="body" sz="half" idx="2"/>
          </p:nvPr>
        </p:nvSpPr>
        <p:spPr>
          <a:xfrm>
            <a:off x="1979613" y="3581399"/>
            <a:ext cx="3657600" cy="2587625"/>
          </a:xfrm>
        </p:spPr>
        <p:txBody>
          <a:bodyPr rtlCol="0">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5" name="Segnaposto data 4"/>
          <p:cNvSpPr>
            <a:spLocks noGrp="1"/>
          </p:cNvSpPr>
          <p:nvPr>
            <p:ph type="dt" sz="half" idx="10"/>
          </p:nvPr>
        </p:nvSpPr>
        <p:spPr/>
        <p:txBody>
          <a:bodyPr rtlCol="0"/>
          <a:lstStyle/>
          <a:p>
            <a:pPr rtl="0"/>
            <a:fld id="{48B027B5-27BF-4E3B-AEE5-6ACE47AEB263}" type="datetime1">
              <a:rPr lang="it-IT" noProof="0" smtClean="0"/>
              <a:t>13/03/2026</a:t>
            </a:fld>
            <a:endParaRPr lang="it-IT" noProof="0" dirty="0"/>
          </a:p>
        </p:txBody>
      </p:sp>
      <p:sp>
        <p:nvSpPr>
          <p:cNvPr id="7" name="Segnaposto numero diapositiva 6"/>
          <p:cNvSpPr>
            <a:spLocks noGrp="1"/>
          </p:cNvSpPr>
          <p:nvPr>
            <p:ph type="sldNum" sz="quarter" idx="12"/>
          </p:nvPr>
        </p:nvSpPr>
        <p:spPr/>
        <p:txBody>
          <a:bodyPr rtlCol="0"/>
          <a:lstStyle/>
          <a:p>
            <a:pPr rtl="0"/>
            <a:fld id="{2A013F82-EE5E-44EE-A61D-E31C6657F26F}" type="slidenum">
              <a:rPr lang="it-IT" noProof="0" smtClean="0"/>
              <a:pPr/>
              <a:t>‹N›</a:t>
            </a:fld>
            <a:endParaRPr lang="it-IT" noProof="0"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Immagine 6" descr="Grande onda dell'oceano (semitrasparente)" title="Onda dell'oceano"/>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Immagine 9" descr="Grande onda dell'oceano"/>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Rettangolo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2" name="Segnaposto titolo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rtl="0"/>
            <a:r>
              <a:rPr lang="it-IT" noProof="0" dirty="0"/>
              <a:t>Fare clic per modificare lo stile del titolo</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5" name="Segnaposto piè di pagina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100">
                <a:solidFill>
                  <a:schemeClr val="tx1">
                    <a:tint val="75000"/>
                  </a:schemeClr>
                </a:solidFill>
              </a:defRPr>
            </a:lvl1pPr>
          </a:lstStyle>
          <a:p>
            <a:pPr rtl="0"/>
            <a:r>
              <a:rPr lang="it-IT" noProof="0" dirty="0"/>
              <a:t>Aggiungere un piè di pagina</a:t>
            </a:r>
          </a:p>
        </p:txBody>
      </p:sp>
      <p:sp>
        <p:nvSpPr>
          <p:cNvPr id="4" name="Segnaposto data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100">
                <a:solidFill>
                  <a:schemeClr val="tx1">
                    <a:tint val="75000"/>
                  </a:schemeClr>
                </a:solidFill>
              </a:defRPr>
            </a:lvl1pPr>
          </a:lstStyle>
          <a:p>
            <a:pPr rtl="0"/>
            <a:fld id="{9820E725-DDB2-4133-A8F8-BB35DDE96C8A}" type="datetime1">
              <a:rPr lang="it-IT" noProof="0" smtClean="0"/>
              <a:t>13/03/2026</a:t>
            </a:fld>
            <a:endParaRPr lang="it-IT" noProof="0" dirty="0"/>
          </a:p>
        </p:txBody>
      </p:sp>
      <p:sp>
        <p:nvSpPr>
          <p:cNvPr id="6" name="Segnaposto numero diapositiva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100">
                <a:solidFill>
                  <a:schemeClr val="tx1">
                    <a:tint val="75000"/>
                  </a:schemeClr>
                </a:solidFill>
              </a:defRPr>
            </a:lvl1pPr>
          </a:lstStyle>
          <a:p>
            <a:pPr rtl="0"/>
            <a:fld id="{2A013F82-EE5E-44EE-A61D-E31C6657F26F}" type="slidenum">
              <a:rPr lang="it-IT" noProof="0" smtClean="0"/>
              <a:pPr/>
              <a:t>‹N›</a:t>
            </a:fld>
            <a:endParaRPr lang="it-IT" noProof="0"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16.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12.png"/><Relationship Id="rId5" Type="http://schemas.openxmlformats.org/officeDocument/2006/relationships/diagramQuickStyle" Target="../diagrams/quickStyle1.xml"/><Relationship Id="rId10" Type="http://schemas.openxmlformats.org/officeDocument/2006/relationships/image" Target="../media/image11.jpeg"/><Relationship Id="rId4" Type="http://schemas.openxmlformats.org/officeDocument/2006/relationships/diagramLayout" Target="../diagrams/layout1.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jp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olo 2"/>
          <p:cNvSpPr>
            <a:spLocks noGrp="1"/>
          </p:cNvSpPr>
          <p:nvPr>
            <p:ph type="ctrTitle"/>
          </p:nvPr>
        </p:nvSpPr>
        <p:spPr>
          <a:xfrm>
            <a:off x="6880191" y="2132856"/>
            <a:ext cx="4918247" cy="1544960"/>
          </a:xfrm>
        </p:spPr>
        <p:txBody>
          <a:bodyPr rtlCol="0">
            <a:normAutofit/>
          </a:bodyPr>
          <a:lstStyle/>
          <a:p>
            <a:r>
              <a:rPr lang="en-US" sz="4800" dirty="0" err="1">
                <a:solidFill>
                  <a:schemeClr val="bg1"/>
                </a:solidFill>
              </a:rPr>
              <a:t>Polipropilene</a:t>
            </a:r>
            <a:r>
              <a:rPr lang="en-US" sz="4800" dirty="0">
                <a:solidFill>
                  <a:schemeClr val="bg1"/>
                </a:solidFill>
              </a:rPr>
              <a:t> e </a:t>
            </a:r>
            <a:r>
              <a:rPr lang="en-US" sz="4800" dirty="0" err="1">
                <a:solidFill>
                  <a:schemeClr val="bg1"/>
                </a:solidFill>
              </a:rPr>
              <a:t>Mitilicoltura</a:t>
            </a:r>
            <a:endParaRPr lang="it-IT" sz="4800" dirty="0">
              <a:solidFill>
                <a:schemeClr val="bg1"/>
              </a:solidFill>
            </a:endParaRPr>
          </a:p>
        </p:txBody>
      </p:sp>
      <p:sp>
        <p:nvSpPr>
          <p:cNvPr id="4" name="Sottotitolo 3"/>
          <p:cNvSpPr>
            <a:spLocks noGrp="1"/>
          </p:cNvSpPr>
          <p:nvPr>
            <p:ph type="subTitle" idx="1"/>
          </p:nvPr>
        </p:nvSpPr>
        <p:spPr>
          <a:xfrm>
            <a:off x="7053314" y="4108029"/>
            <a:ext cx="4571999" cy="530697"/>
          </a:xfrm>
        </p:spPr>
        <p:txBody>
          <a:bodyPr rtlCol="0">
            <a:normAutofit/>
          </a:bodyPr>
          <a:lstStyle/>
          <a:p>
            <a:r>
              <a:rPr lang="en-US" sz="1600" dirty="0">
                <a:solidFill>
                  <a:schemeClr val="bg1"/>
                </a:solidFill>
              </a:rPr>
              <a:t>Progetto: Campania </a:t>
            </a:r>
            <a:r>
              <a:rPr lang="en-US" sz="1600" dirty="0" err="1">
                <a:solidFill>
                  <a:schemeClr val="bg1"/>
                </a:solidFill>
              </a:rPr>
              <a:t>Circolare</a:t>
            </a:r>
            <a:r>
              <a:rPr lang="en-US" sz="1600" dirty="0">
                <a:solidFill>
                  <a:schemeClr val="bg1"/>
                </a:solidFill>
              </a:rPr>
              <a:t> – </a:t>
            </a:r>
            <a:r>
              <a:rPr lang="en-US" sz="1600" dirty="0" err="1">
                <a:solidFill>
                  <a:schemeClr val="bg1"/>
                </a:solidFill>
              </a:rPr>
              <a:t>Filiera</a:t>
            </a:r>
            <a:r>
              <a:rPr lang="en-US" sz="1600" dirty="0">
                <a:solidFill>
                  <a:schemeClr val="bg1"/>
                </a:solidFill>
              </a:rPr>
              <a:t> </a:t>
            </a:r>
            <a:r>
              <a:rPr lang="en-US" sz="1600" dirty="0" err="1">
                <a:solidFill>
                  <a:schemeClr val="bg1"/>
                </a:solidFill>
              </a:rPr>
              <a:t>mitilicoltura</a:t>
            </a:r>
            <a:r>
              <a:rPr lang="en-US" sz="1600" dirty="0">
                <a:solidFill>
                  <a:schemeClr val="bg1"/>
                </a:solidFill>
              </a:rPr>
              <a:t> e </a:t>
            </a:r>
            <a:r>
              <a:rPr lang="en-US" sz="1600" dirty="0" err="1">
                <a:solidFill>
                  <a:schemeClr val="bg1"/>
                </a:solidFill>
              </a:rPr>
              <a:t>gestione</a:t>
            </a:r>
            <a:r>
              <a:rPr lang="en-US" sz="1600" dirty="0">
                <a:solidFill>
                  <a:schemeClr val="bg1"/>
                </a:solidFill>
              </a:rPr>
              <a:t> </a:t>
            </a:r>
            <a:r>
              <a:rPr lang="en-US" sz="1600" dirty="0" err="1">
                <a:solidFill>
                  <a:schemeClr val="bg1"/>
                </a:solidFill>
              </a:rPr>
              <a:t>delle</a:t>
            </a:r>
            <a:r>
              <a:rPr lang="en-US" sz="1600" dirty="0">
                <a:solidFill>
                  <a:schemeClr val="bg1"/>
                </a:solidFill>
              </a:rPr>
              <a:t> </a:t>
            </a:r>
            <a:r>
              <a:rPr lang="en-US" sz="1600" dirty="0" err="1">
                <a:solidFill>
                  <a:schemeClr val="bg1"/>
                </a:solidFill>
              </a:rPr>
              <a:t>retine</a:t>
            </a:r>
            <a:r>
              <a:rPr lang="en-US" sz="1600" dirty="0">
                <a:solidFill>
                  <a:schemeClr val="bg1"/>
                </a:solidFill>
              </a:rPr>
              <a:t> in PP</a:t>
            </a:r>
            <a:endParaRPr lang="it-IT" sz="1600" dirty="0">
              <a:solidFill>
                <a:schemeClr val="bg1"/>
              </a:solidFill>
            </a:endParaRPr>
          </a:p>
        </p:txBody>
      </p:sp>
      <p:sp>
        <p:nvSpPr>
          <p:cNvPr id="9" name="CasellaDiTesto 8">
            <a:extLst>
              <a:ext uri="{FF2B5EF4-FFF2-40B4-BE49-F238E27FC236}">
                <a16:creationId xmlns:a16="http://schemas.microsoft.com/office/drawing/2014/main" id="{6A7C0947-D4F3-1CEE-6B0F-DCBB8A752C97}"/>
              </a:ext>
            </a:extLst>
          </p:cNvPr>
          <p:cNvSpPr txBox="1"/>
          <p:nvPr/>
        </p:nvSpPr>
        <p:spPr>
          <a:xfrm>
            <a:off x="8254653" y="4941168"/>
            <a:ext cx="1872208" cy="338554"/>
          </a:xfrm>
          <a:prstGeom prst="rect">
            <a:avLst/>
          </a:prstGeom>
          <a:noFill/>
        </p:spPr>
        <p:txBody>
          <a:bodyPr wrap="square">
            <a:spAutoFit/>
          </a:bodyPr>
          <a:lstStyle/>
          <a:p>
            <a:r>
              <a:rPr lang="it-IT" sz="1600" dirty="0">
                <a:solidFill>
                  <a:schemeClr val="bg1"/>
                </a:solidFill>
              </a:rPr>
              <a:t>Finanziato da:</a:t>
            </a:r>
          </a:p>
        </p:txBody>
      </p:sp>
      <p:pic>
        <p:nvPicPr>
          <p:cNvPr id="11" name="Immagine 10">
            <a:extLst>
              <a:ext uri="{FF2B5EF4-FFF2-40B4-BE49-F238E27FC236}">
                <a16:creationId xmlns:a16="http://schemas.microsoft.com/office/drawing/2014/main" id="{5EF56D0F-3AE3-D6A9-324F-E09EB3B2E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3314" y="5517232"/>
            <a:ext cx="841298" cy="652390"/>
          </a:xfrm>
          <a:prstGeom prst="rect">
            <a:avLst/>
          </a:prstGeom>
        </p:spPr>
      </p:pic>
      <p:pic>
        <p:nvPicPr>
          <p:cNvPr id="13" name="Immagine 12">
            <a:extLst>
              <a:ext uri="{FF2B5EF4-FFF2-40B4-BE49-F238E27FC236}">
                <a16:creationId xmlns:a16="http://schemas.microsoft.com/office/drawing/2014/main" id="{02FB6D17-F46A-A5C8-0F84-34CA7823EA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2714" y="5443345"/>
            <a:ext cx="1144615" cy="800163"/>
          </a:xfrm>
          <a:prstGeom prst="rect">
            <a:avLst/>
          </a:prstGeom>
        </p:spPr>
      </p:pic>
      <p:pic>
        <p:nvPicPr>
          <p:cNvPr id="15" name="Immagine 14">
            <a:extLst>
              <a:ext uri="{FF2B5EF4-FFF2-40B4-BE49-F238E27FC236}">
                <a16:creationId xmlns:a16="http://schemas.microsoft.com/office/drawing/2014/main" id="{9D50F87B-4B49-5BBE-38E8-9899CC387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5704" y="5443345"/>
            <a:ext cx="851157" cy="812854"/>
          </a:xfrm>
          <a:prstGeom prst="rect">
            <a:avLst/>
          </a:prstGeom>
        </p:spPr>
      </p:pic>
      <p:pic>
        <p:nvPicPr>
          <p:cNvPr id="17" name="Immagine 16">
            <a:extLst>
              <a:ext uri="{FF2B5EF4-FFF2-40B4-BE49-F238E27FC236}">
                <a16:creationId xmlns:a16="http://schemas.microsoft.com/office/drawing/2014/main" id="{D2294C73-8C08-2B4A-9892-E1CF70A239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82975" y="5610792"/>
            <a:ext cx="1494464" cy="530697"/>
          </a:xfrm>
          <a:prstGeom prst="rect">
            <a:avLst/>
          </a:prstGeom>
        </p:spPr>
      </p:pic>
      <p:sp>
        <p:nvSpPr>
          <p:cNvPr id="2" name="CasellaDiTesto 1">
            <a:extLst>
              <a:ext uri="{FF2B5EF4-FFF2-40B4-BE49-F238E27FC236}">
                <a16:creationId xmlns:a16="http://schemas.microsoft.com/office/drawing/2014/main" id="{242106BC-C02F-C0FF-8C99-3475AB331894}"/>
              </a:ext>
            </a:extLst>
          </p:cNvPr>
          <p:cNvSpPr txBox="1"/>
          <p:nvPr/>
        </p:nvSpPr>
        <p:spPr>
          <a:xfrm>
            <a:off x="6880191" y="145128"/>
            <a:ext cx="4918247" cy="1292662"/>
          </a:xfrm>
          <a:prstGeom prst="rect">
            <a:avLst/>
          </a:prstGeom>
          <a:noFill/>
        </p:spPr>
        <p:txBody>
          <a:bodyPr wrap="square" rtlCol="0">
            <a:spAutoFit/>
          </a:bodyPr>
          <a:lstStyle/>
          <a:p>
            <a:pPr algn="ctr"/>
            <a:r>
              <a:rPr lang="it-IT" sz="1200" b="1" dirty="0">
                <a:solidFill>
                  <a:schemeClr val="bg2"/>
                </a:solidFill>
              </a:rPr>
              <a:t>ATLANTIS GROUP S.R.L.S.</a:t>
            </a:r>
            <a:br>
              <a:rPr lang="it-IT" sz="1200" dirty="0">
                <a:solidFill>
                  <a:schemeClr val="bg2"/>
                </a:solidFill>
              </a:rPr>
            </a:br>
            <a:r>
              <a:rPr lang="it-IT" sz="1200" dirty="0">
                <a:solidFill>
                  <a:schemeClr val="bg2"/>
                </a:solidFill>
              </a:rPr>
              <a:t>(Atlantis Group Società a Responsabilità Limitata Semplificata)</a:t>
            </a:r>
          </a:p>
          <a:p>
            <a:pPr algn="ctr"/>
            <a:r>
              <a:rPr lang="it-IT" sz="1200" dirty="0">
                <a:solidFill>
                  <a:schemeClr val="bg2"/>
                </a:solidFill>
              </a:rPr>
              <a:t>Sede legale: Via </a:t>
            </a:r>
            <a:r>
              <a:rPr lang="it-IT" sz="1200" dirty="0" err="1">
                <a:solidFill>
                  <a:schemeClr val="bg2"/>
                </a:solidFill>
              </a:rPr>
              <a:t>Calastro</a:t>
            </a:r>
            <a:r>
              <a:rPr lang="it-IT" sz="1200" dirty="0">
                <a:solidFill>
                  <a:schemeClr val="bg2"/>
                </a:solidFill>
              </a:rPr>
              <a:t> n. 10 – 80059 Torre del Greco (NA)</a:t>
            </a:r>
            <a:br>
              <a:rPr lang="it-IT" sz="1200" dirty="0">
                <a:solidFill>
                  <a:schemeClr val="bg2"/>
                </a:solidFill>
              </a:rPr>
            </a:br>
            <a:r>
              <a:rPr lang="it-IT" sz="1200" dirty="0">
                <a:solidFill>
                  <a:schemeClr val="bg2"/>
                </a:solidFill>
              </a:rPr>
              <a:t>Codice Fiscale: 10202731211 Partita IVA: 10202731211</a:t>
            </a:r>
            <a:br>
              <a:rPr lang="it-IT" sz="1200" dirty="0">
                <a:solidFill>
                  <a:schemeClr val="bg2"/>
                </a:solidFill>
              </a:rPr>
            </a:br>
            <a:r>
              <a:rPr lang="it-IT" sz="1200" dirty="0">
                <a:solidFill>
                  <a:schemeClr val="bg2"/>
                </a:solidFill>
              </a:rPr>
              <a:t>PEC: atlantisgroup@pec.it </a:t>
            </a:r>
          </a:p>
          <a:p>
            <a:endParaRPr lang="it-IT"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itolo 10">
            <a:extLst>
              <a:ext uri="{FF2B5EF4-FFF2-40B4-BE49-F238E27FC236}">
                <a16:creationId xmlns:a16="http://schemas.microsoft.com/office/drawing/2014/main" id="{41693B24-FFD8-A3FD-FF56-F8AFF444C8BB}"/>
              </a:ext>
            </a:extLst>
          </p:cNvPr>
          <p:cNvSpPr>
            <a:spLocks noGrp="1"/>
          </p:cNvSpPr>
          <p:nvPr>
            <p:ph type="title"/>
          </p:nvPr>
        </p:nvSpPr>
        <p:spPr>
          <a:xfrm>
            <a:off x="189756" y="1052736"/>
            <a:ext cx="10657184" cy="914399"/>
          </a:xfrm>
        </p:spPr>
        <p:txBody>
          <a:bodyPr>
            <a:noAutofit/>
          </a:bodyPr>
          <a:lstStyle/>
          <a:p>
            <a:r>
              <a:rPr lang="it-IT" sz="3200" b="1" dirty="0">
                <a:solidFill>
                  <a:schemeClr val="bg1"/>
                </a:solidFill>
              </a:rPr>
              <a:t>Polipropilene e mitilicoltura: criticità e transizione circolare</a:t>
            </a:r>
          </a:p>
        </p:txBody>
      </p:sp>
      <p:sp>
        <p:nvSpPr>
          <p:cNvPr id="12" name="Segnaposto testo 11">
            <a:extLst>
              <a:ext uri="{FF2B5EF4-FFF2-40B4-BE49-F238E27FC236}">
                <a16:creationId xmlns:a16="http://schemas.microsoft.com/office/drawing/2014/main" id="{DA833A88-055F-4795-37E9-DEC0BE941393}"/>
              </a:ext>
            </a:extLst>
          </p:cNvPr>
          <p:cNvSpPr>
            <a:spLocks noGrp="1"/>
          </p:cNvSpPr>
          <p:nvPr>
            <p:ph type="body" idx="1"/>
          </p:nvPr>
        </p:nvSpPr>
        <p:spPr>
          <a:xfrm>
            <a:off x="333772" y="2053180"/>
            <a:ext cx="5760640" cy="3744416"/>
          </a:xfrm>
        </p:spPr>
        <p:txBody>
          <a:bodyPr>
            <a:noAutofit/>
          </a:bodyPr>
          <a:lstStyle/>
          <a:p>
            <a:pPr algn="just"/>
            <a:r>
              <a:rPr lang="it-IT" sz="2000" dirty="0">
                <a:solidFill>
                  <a:schemeClr val="bg1"/>
                </a:solidFill>
              </a:rPr>
              <a:t>La mitilicoltura è un settore strategico per le aree costiere, in particolare in Campania. Negli ultimi decenni l’uso del polipropilene, soprattutto nelle retine di allevamento, ha migliorato l’efficienza produttiva, ma ha anche generato nuove criticità ambientali.</a:t>
            </a:r>
            <a:br>
              <a:rPr lang="it-IT" sz="2000" dirty="0">
                <a:solidFill>
                  <a:schemeClr val="bg1"/>
                </a:solidFill>
              </a:rPr>
            </a:br>
            <a:r>
              <a:rPr lang="it-IT" sz="2000" dirty="0">
                <a:solidFill>
                  <a:schemeClr val="bg1"/>
                </a:solidFill>
              </a:rPr>
              <a:t>Questa presentazione inquadra il problema delle retine in PP, il contesto normativo e le opportunità di transizione verso modelli di economia circolare, in linea con Campania Circolare e la blue economy europea.</a:t>
            </a:r>
          </a:p>
        </p:txBody>
      </p:sp>
      <p:pic>
        <p:nvPicPr>
          <p:cNvPr id="17" name="Immagine 16">
            <a:extLst>
              <a:ext uri="{FF2B5EF4-FFF2-40B4-BE49-F238E27FC236}">
                <a16:creationId xmlns:a16="http://schemas.microsoft.com/office/drawing/2014/main" id="{242FF931-85E2-CCAA-BF34-B78B435ED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6460" y="2132856"/>
            <a:ext cx="4464496" cy="3018115"/>
          </a:xfrm>
          <a:prstGeom prst="rect">
            <a:avLst/>
          </a:prstGeom>
        </p:spPr>
      </p:pic>
      <p:pic>
        <p:nvPicPr>
          <p:cNvPr id="2" name="Immagine 1">
            <a:extLst>
              <a:ext uri="{FF2B5EF4-FFF2-40B4-BE49-F238E27FC236}">
                <a16:creationId xmlns:a16="http://schemas.microsoft.com/office/drawing/2014/main" id="{F12F439E-6D8C-B56B-7844-A26A6451C4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3" name="Immagine 2">
            <a:extLst>
              <a:ext uri="{FF2B5EF4-FFF2-40B4-BE49-F238E27FC236}">
                <a16:creationId xmlns:a16="http://schemas.microsoft.com/office/drawing/2014/main" id="{3C022328-DBE2-DECB-5F6A-43B37BE7FE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4" name="Immagine 3">
            <a:extLst>
              <a:ext uri="{FF2B5EF4-FFF2-40B4-BE49-F238E27FC236}">
                <a16:creationId xmlns:a16="http://schemas.microsoft.com/office/drawing/2014/main" id="{03972D49-9C2B-4D34-3DE5-B0BEE637E9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5" name="Immagine 4">
            <a:extLst>
              <a:ext uri="{FF2B5EF4-FFF2-40B4-BE49-F238E27FC236}">
                <a16:creationId xmlns:a16="http://schemas.microsoft.com/office/drawing/2014/main" id="{82811872-C461-34E1-7A1C-79B4D19E30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6" name="Immagine 5">
            <a:extLst>
              <a:ext uri="{FF2B5EF4-FFF2-40B4-BE49-F238E27FC236}">
                <a16:creationId xmlns:a16="http://schemas.microsoft.com/office/drawing/2014/main" id="{2D2ED11A-2DF8-79E7-8A5E-74E2A19B40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7" name="Immagine 6">
            <a:extLst>
              <a:ext uri="{FF2B5EF4-FFF2-40B4-BE49-F238E27FC236}">
                <a16:creationId xmlns:a16="http://schemas.microsoft.com/office/drawing/2014/main" id="{DACE7485-9950-6ED6-9EA5-0B0EA188739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Tree>
    <p:extLst>
      <p:ext uri="{BB962C8B-B14F-4D97-AF65-F5344CB8AC3E}">
        <p14:creationId xmlns:p14="http://schemas.microsoft.com/office/powerpoint/2010/main" val="106529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F455176-45B3-A0FC-72F9-D41B91E70488}"/>
            </a:ext>
          </a:extLst>
        </p:cNvPr>
        <p:cNvGrpSpPr/>
        <p:nvPr/>
      </p:nvGrpSpPr>
      <p:grpSpPr>
        <a:xfrm>
          <a:off x="0" y="0"/>
          <a:ext cx="0" cy="0"/>
          <a:chOff x="0" y="0"/>
          <a:chExt cx="0" cy="0"/>
        </a:xfrm>
      </p:grpSpPr>
      <p:sp>
        <p:nvSpPr>
          <p:cNvPr id="11" name="Titolo 10">
            <a:extLst>
              <a:ext uri="{FF2B5EF4-FFF2-40B4-BE49-F238E27FC236}">
                <a16:creationId xmlns:a16="http://schemas.microsoft.com/office/drawing/2014/main" id="{7436B3FF-D559-75FC-E522-5A99B44D3A04}"/>
              </a:ext>
            </a:extLst>
          </p:cNvPr>
          <p:cNvSpPr>
            <a:spLocks noGrp="1"/>
          </p:cNvSpPr>
          <p:nvPr>
            <p:ph type="title"/>
          </p:nvPr>
        </p:nvSpPr>
        <p:spPr>
          <a:xfrm>
            <a:off x="349672" y="966749"/>
            <a:ext cx="9073008" cy="597494"/>
          </a:xfrm>
        </p:spPr>
        <p:txBody>
          <a:bodyPr>
            <a:noAutofit/>
          </a:bodyPr>
          <a:lstStyle/>
          <a:p>
            <a:r>
              <a:rPr lang="it-IT" sz="3200" b="1" dirty="0">
                <a:solidFill>
                  <a:schemeClr val="bg1"/>
                </a:solidFill>
              </a:rPr>
              <a:t>Il ruolo del polipropilene nella mitilicoltura</a:t>
            </a:r>
          </a:p>
        </p:txBody>
      </p:sp>
      <p:sp>
        <p:nvSpPr>
          <p:cNvPr id="12" name="Segnaposto testo 11">
            <a:extLst>
              <a:ext uri="{FF2B5EF4-FFF2-40B4-BE49-F238E27FC236}">
                <a16:creationId xmlns:a16="http://schemas.microsoft.com/office/drawing/2014/main" id="{C85C5E15-68B5-847A-95E9-51B9E70CDCC4}"/>
              </a:ext>
            </a:extLst>
          </p:cNvPr>
          <p:cNvSpPr>
            <a:spLocks noGrp="1"/>
          </p:cNvSpPr>
          <p:nvPr>
            <p:ph type="body" idx="1"/>
          </p:nvPr>
        </p:nvSpPr>
        <p:spPr>
          <a:xfrm>
            <a:off x="341535" y="1626147"/>
            <a:ext cx="10610521" cy="1152128"/>
          </a:xfrm>
        </p:spPr>
        <p:txBody>
          <a:bodyPr>
            <a:noAutofit/>
          </a:bodyPr>
          <a:lstStyle/>
          <a:p>
            <a:pPr algn="just"/>
            <a:br>
              <a:rPr lang="it-IT" sz="2000" dirty="0">
                <a:solidFill>
                  <a:schemeClr val="tx1">
                    <a:lumMod val="85000"/>
                  </a:schemeClr>
                </a:solidFill>
              </a:rPr>
            </a:br>
            <a:r>
              <a:rPr lang="it-IT" sz="2000" dirty="0">
                <a:solidFill>
                  <a:schemeClr val="bg1"/>
                </a:solidFill>
              </a:rPr>
              <a:t>Per un settore caratterizzato da margini economici spesso ridotti, il PP ha rappresentato una soluzione efficiente e affidabile. Proprio per questo il suo utilizzo è diventato massivo, rendendo però il sistema fortemente dipendente da un materiale plastico persistente.</a:t>
            </a:r>
          </a:p>
          <a:p>
            <a:endParaRPr lang="it-IT" sz="2000" dirty="0"/>
          </a:p>
        </p:txBody>
      </p:sp>
      <p:graphicFrame>
        <p:nvGraphicFramePr>
          <p:cNvPr id="2" name="Tabella 1">
            <a:extLst>
              <a:ext uri="{FF2B5EF4-FFF2-40B4-BE49-F238E27FC236}">
                <a16:creationId xmlns:a16="http://schemas.microsoft.com/office/drawing/2014/main" id="{645ECE1E-AE9A-9E26-E942-7CBED5C95EC4}"/>
              </a:ext>
            </a:extLst>
          </p:cNvPr>
          <p:cNvGraphicFramePr>
            <a:graphicFrameLocks noGrp="1"/>
          </p:cNvGraphicFramePr>
          <p:nvPr>
            <p:extLst>
              <p:ext uri="{D42A27DB-BD31-4B8C-83A1-F6EECF244321}">
                <p14:modId xmlns:p14="http://schemas.microsoft.com/office/powerpoint/2010/main" val="99700786"/>
              </p:ext>
            </p:extLst>
          </p:nvPr>
        </p:nvGraphicFramePr>
        <p:xfrm>
          <a:off x="1557908" y="3412224"/>
          <a:ext cx="7488832" cy="2108200"/>
        </p:xfrm>
        <a:graphic>
          <a:graphicData uri="http://schemas.openxmlformats.org/drawingml/2006/table">
            <a:tbl>
              <a:tblPr firstRow="1" bandRow="1">
                <a:tableStyleId>{5C22544A-7EE6-4342-B048-85BDC9FD1C3A}</a:tableStyleId>
              </a:tblPr>
              <a:tblGrid>
                <a:gridCol w="3384498">
                  <a:extLst>
                    <a:ext uri="{9D8B030D-6E8A-4147-A177-3AD203B41FA5}">
                      <a16:colId xmlns:a16="http://schemas.microsoft.com/office/drawing/2014/main" val="3747263516"/>
                    </a:ext>
                  </a:extLst>
                </a:gridCol>
                <a:gridCol w="4104334">
                  <a:extLst>
                    <a:ext uri="{9D8B030D-6E8A-4147-A177-3AD203B41FA5}">
                      <a16:colId xmlns:a16="http://schemas.microsoft.com/office/drawing/2014/main" val="910269409"/>
                    </a:ext>
                  </a:extLst>
                </a:gridCol>
              </a:tblGrid>
              <a:tr h="370840">
                <a:tc>
                  <a:txBody>
                    <a:bodyPr/>
                    <a:lstStyle/>
                    <a:p>
                      <a:pPr algn="just"/>
                      <a:r>
                        <a:rPr lang="it-IT" dirty="0"/>
                        <a:t>Utilizzo</a:t>
                      </a:r>
                    </a:p>
                  </a:txBody>
                  <a:tcPr/>
                </a:tc>
                <a:tc>
                  <a:txBody>
                    <a:bodyPr/>
                    <a:lstStyle/>
                    <a:p>
                      <a:pPr algn="just"/>
                      <a:r>
                        <a:rPr lang="it-IT" dirty="0"/>
                        <a:t>Caratteristiche</a:t>
                      </a:r>
                    </a:p>
                  </a:txBody>
                  <a:tcPr/>
                </a:tc>
                <a:extLst>
                  <a:ext uri="{0D108BD9-81ED-4DB2-BD59-A6C34878D82A}">
                    <a16:rowId xmlns:a16="http://schemas.microsoft.com/office/drawing/2014/main" val="811718433"/>
                  </a:ext>
                </a:extLst>
              </a:tr>
              <a:tr h="370840">
                <a:tc>
                  <a:txBody>
                    <a:bodyPr/>
                    <a:lstStyle/>
                    <a:p>
                      <a:pPr marL="285750" indent="-285750" algn="just">
                        <a:buFontTx/>
                        <a:buChar char="-"/>
                      </a:pPr>
                      <a:r>
                        <a:rPr lang="it-IT" dirty="0"/>
                        <a:t>Per calze di allevamento </a:t>
                      </a:r>
                    </a:p>
                    <a:p>
                      <a:pPr marL="285750" indent="-285750" algn="just">
                        <a:buFontTx/>
                        <a:buChar char="-"/>
                      </a:pPr>
                      <a:r>
                        <a:rPr lang="it-IT" dirty="0"/>
                        <a:t>Per retine di selezione e commercializzazione </a:t>
                      </a:r>
                    </a:p>
                    <a:p>
                      <a:pPr marL="285750" indent="-285750" algn="just">
                        <a:buFontTx/>
                        <a:buChar char="-"/>
                      </a:pPr>
                      <a:r>
                        <a:rPr lang="it-IT" dirty="0"/>
                        <a:t>Per corde dei sistemi long-line e numerosi accessori </a:t>
                      </a:r>
                    </a:p>
                  </a:txBody>
                  <a:tcPr/>
                </a:tc>
                <a:tc>
                  <a:txBody>
                    <a:bodyPr/>
                    <a:lstStyle/>
                    <a:p>
                      <a:pPr marL="285750" indent="-285750" algn="just">
                        <a:buFontTx/>
                        <a:buChar char="-"/>
                      </a:pPr>
                      <a:r>
                        <a:rPr lang="it-IT" dirty="0"/>
                        <a:t>Leggerezza </a:t>
                      </a:r>
                    </a:p>
                    <a:p>
                      <a:pPr marL="285750" indent="-285750" algn="just">
                        <a:buFontTx/>
                        <a:buChar char="-"/>
                      </a:pPr>
                      <a:r>
                        <a:rPr lang="it-IT" dirty="0"/>
                        <a:t>Resistenza meccanica </a:t>
                      </a:r>
                    </a:p>
                    <a:p>
                      <a:pPr marL="285750" indent="-285750" algn="just">
                        <a:buFontTx/>
                        <a:buChar char="-"/>
                      </a:pPr>
                      <a:r>
                        <a:rPr lang="it-IT" dirty="0"/>
                        <a:t>Stabilità chimica in ambiente marino </a:t>
                      </a:r>
                    </a:p>
                    <a:p>
                      <a:pPr marL="285750" indent="-285750" algn="just">
                        <a:buFontTx/>
                        <a:buChar char="-"/>
                      </a:pPr>
                      <a:r>
                        <a:rPr lang="it-IT" dirty="0"/>
                        <a:t>Facilità nella lavorazione e trasformazione </a:t>
                      </a:r>
                    </a:p>
                  </a:txBody>
                  <a:tcPr/>
                </a:tc>
                <a:extLst>
                  <a:ext uri="{0D108BD9-81ED-4DB2-BD59-A6C34878D82A}">
                    <a16:rowId xmlns:a16="http://schemas.microsoft.com/office/drawing/2014/main" val="3654735077"/>
                  </a:ext>
                </a:extLst>
              </a:tr>
            </a:tbl>
          </a:graphicData>
        </a:graphic>
      </p:graphicFrame>
      <p:pic>
        <p:nvPicPr>
          <p:cNvPr id="9" name="Immagine 8">
            <a:extLst>
              <a:ext uri="{FF2B5EF4-FFF2-40B4-BE49-F238E27FC236}">
                <a16:creationId xmlns:a16="http://schemas.microsoft.com/office/drawing/2014/main" id="{D5A61641-4063-442A-AB24-C0A4D90A7F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10" name="Immagine 9">
            <a:extLst>
              <a:ext uri="{FF2B5EF4-FFF2-40B4-BE49-F238E27FC236}">
                <a16:creationId xmlns:a16="http://schemas.microsoft.com/office/drawing/2014/main" id="{D6FFFD1C-E151-6792-9CFB-BD2FDCF8EC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13" name="Immagine 12">
            <a:extLst>
              <a:ext uri="{FF2B5EF4-FFF2-40B4-BE49-F238E27FC236}">
                <a16:creationId xmlns:a16="http://schemas.microsoft.com/office/drawing/2014/main" id="{E492937E-7BCD-34FF-C005-A21EE7DFF1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14" name="Immagine 13">
            <a:extLst>
              <a:ext uri="{FF2B5EF4-FFF2-40B4-BE49-F238E27FC236}">
                <a16:creationId xmlns:a16="http://schemas.microsoft.com/office/drawing/2014/main" id="{D1ADA4A7-79DA-FDB8-4965-CC784E5B3D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15" name="Immagine 14">
            <a:extLst>
              <a:ext uri="{FF2B5EF4-FFF2-40B4-BE49-F238E27FC236}">
                <a16:creationId xmlns:a16="http://schemas.microsoft.com/office/drawing/2014/main" id="{E35F195C-C57C-E505-1A0D-B4BB00EDD8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16" name="Immagine 15">
            <a:extLst>
              <a:ext uri="{FF2B5EF4-FFF2-40B4-BE49-F238E27FC236}">
                <a16:creationId xmlns:a16="http://schemas.microsoft.com/office/drawing/2014/main" id="{1D429311-0083-478F-1152-723790D5B7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Tree>
    <p:extLst>
      <p:ext uri="{BB962C8B-B14F-4D97-AF65-F5344CB8AC3E}">
        <p14:creationId xmlns:p14="http://schemas.microsoft.com/office/powerpoint/2010/main" val="357564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BB6211-E058-1E1F-02D2-6813134685B4}"/>
            </a:ext>
          </a:extLst>
        </p:cNvPr>
        <p:cNvGrpSpPr/>
        <p:nvPr/>
      </p:nvGrpSpPr>
      <p:grpSpPr>
        <a:xfrm>
          <a:off x="0" y="0"/>
          <a:ext cx="0" cy="0"/>
          <a:chOff x="0" y="0"/>
          <a:chExt cx="0" cy="0"/>
        </a:xfrm>
      </p:grpSpPr>
      <p:sp>
        <p:nvSpPr>
          <p:cNvPr id="11" name="Titolo 10">
            <a:extLst>
              <a:ext uri="{FF2B5EF4-FFF2-40B4-BE49-F238E27FC236}">
                <a16:creationId xmlns:a16="http://schemas.microsoft.com/office/drawing/2014/main" id="{34863F2F-6A52-20A9-3E15-CAB7CF4715EF}"/>
              </a:ext>
            </a:extLst>
          </p:cNvPr>
          <p:cNvSpPr>
            <a:spLocks noGrp="1"/>
          </p:cNvSpPr>
          <p:nvPr>
            <p:ph type="title"/>
          </p:nvPr>
        </p:nvSpPr>
        <p:spPr>
          <a:xfrm>
            <a:off x="189755" y="904121"/>
            <a:ext cx="10585176" cy="482351"/>
          </a:xfrm>
        </p:spPr>
        <p:txBody>
          <a:bodyPr>
            <a:normAutofit/>
          </a:bodyPr>
          <a:lstStyle/>
          <a:p>
            <a:r>
              <a:rPr lang="it-IT" sz="3200" b="1" dirty="0">
                <a:solidFill>
                  <a:schemeClr val="bg1"/>
                </a:solidFill>
              </a:rPr>
              <a:t>Dalla soluzione tecnica al problema ambientale</a:t>
            </a:r>
          </a:p>
        </p:txBody>
      </p:sp>
      <p:sp>
        <p:nvSpPr>
          <p:cNvPr id="12" name="Segnaposto testo 11">
            <a:extLst>
              <a:ext uri="{FF2B5EF4-FFF2-40B4-BE49-F238E27FC236}">
                <a16:creationId xmlns:a16="http://schemas.microsoft.com/office/drawing/2014/main" id="{AFAAAF40-2D2A-8C02-ACEC-7C9F19636654}"/>
              </a:ext>
            </a:extLst>
          </p:cNvPr>
          <p:cNvSpPr>
            <a:spLocks noGrp="1"/>
          </p:cNvSpPr>
          <p:nvPr>
            <p:ph type="body" idx="1"/>
          </p:nvPr>
        </p:nvSpPr>
        <p:spPr>
          <a:xfrm>
            <a:off x="189755" y="1426569"/>
            <a:ext cx="5616624" cy="2016224"/>
          </a:xfrm>
        </p:spPr>
        <p:txBody>
          <a:bodyPr>
            <a:noAutofit/>
          </a:bodyPr>
          <a:lstStyle/>
          <a:p>
            <a:pPr algn="just"/>
            <a:r>
              <a:rPr lang="it-IT" sz="2000" dirty="0">
                <a:solidFill>
                  <a:schemeClr val="bg1"/>
                </a:solidFill>
              </a:rPr>
              <a:t>L’uso estensivo delle retine in polipropilene ha portato con sé criticità ambientali rilevanti. Una parte significativa delle retine dismesse o danneggiate viene dispersa in mare a causa di mareggiate, usura o pratiche di gestione non strutturate.</a:t>
            </a:r>
            <a:br>
              <a:rPr lang="it-IT" sz="2000" dirty="0">
                <a:solidFill>
                  <a:schemeClr val="bg1"/>
                </a:solidFill>
              </a:rPr>
            </a:br>
            <a:r>
              <a:rPr lang="it-IT" sz="2000" dirty="0">
                <a:solidFill>
                  <a:schemeClr val="bg1"/>
                </a:solidFill>
              </a:rPr>
              <a:t>Una volta nell’ambiente marino, il PP non si biodegrada ma si frammenta progressivamente, contribuendo alla formazione di microplastiche che possono entrare nella catena alimentare.</a:t>
            </a:r>
            <a:br>
              <a:rPr lang="it-IT" sz="2000" dirty="0">
                <a:solidFill>
                  <a:schemeClr val="tx1">
                    <a:lumMod val="85000"/>
                  </a:schemeClr>
                </a:solidFill>
              </a:rPr>
            </a:br>
            <a:endParaRPr lang="it-IT" sz="2000" dirty="0">
              <a:solidFill>
                <a:schemeClr val="tx1">
                  <a:lumMod val="85000"/>
                </a:schemeClr>
              </a:solidFill>
            </a:endParaRPr>
          </a:p>
        </p:txBody>
      </p:sp>
      <p:sp>
        <p:nvSpPr>
          <p:cNvPr id="3" name="CasellaDiTesto 2">
            <a:extLst>
              <a:ext uri="{FF2B5EF4-FFF2-40B4-BE49-F238E27FC236}">
                <a16:creationId xmlns:a16="http://schemas.microsoft.com/office/drawing/2014/main" id="{6B77B67C-20BF-FC4A-976A-6C6FA16FEDC8}"/>
              </a:ext>
            </a:extLst>
          </p:cNvPr>
          <p:cNvSpPr txBox="1"/>
          <p:nvPr/>
        </p:nvSpPr>
        <p:spPr>
          <a:xfrm>
            <a:off x="5881749" y="3694980"/>
            <a:ext cx="5422075" cy="2246769"/>
          </a:xfrm>
          <a:prstGeom prst="rect">
            <a:avLst/>
          </a:prstGeom>
          <a:noFill/>
        </p:spPr>
        <p:txBody>
          <a:bodyPr wrap="square">
            <a:spAutoFit/>
          </a:bodyPr>
          <a:lstStyle/>
          <a:p>
            <a:pPr algn="just"/>
            <a:r>
              <a:rPr lang="it-IT" sz="2000" dirty="0">
                <a:solidFill>
                  <a:schemeClr val="bg1"/>
                </a:solidFill>
              </a:rPr>
              <a:t>Il riciclo è complesso: le retine sono contaminate da residui organici e salini, richiedono pretrattamenti costosi e filiere dedicate. Questo si traduce in costi economici per gli operatori, rischi sanzionatori e un impatto reputazionale crescente per l’intero comparto.</a:t>
            </a:r>
          </a:p>
        </p:txBody>
      </p:sp>
      <p:pic>
        <p:nvPicPr>
          <p:cNvPr id="7" name="Immagine 6">
            <a:extLst>
              <a:ext uri="{FF2B5EF4-FFF2-40B4-BE49-F238E27FC236}">
                <a16:creationId xmlns:a16="http://schemas.microsoft.com/office/drawing/2014/main" id="{EE929BE8-A5BA-058C-1AC1-71969F0E41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3871" y="4606847"/>
            <a:ext cx="3348373" cy="1913356"/>
          </a:xfrm>
          <a:prstGeom prst="rect">
            <a:avLst/>
          </a:prstGeom>
        </p:spPr>
      </p:pic>
      <p:pic>
        <p:nvPicPr>
          <p:cNvPr id="15" name="Immagine 14">
            <a:extLst>
              <a:ext uri="{FF2B5EF4-FFF2-40B4-BE49-F238E27FC236}">
                <a16:creationId xmlns:a16="http://schemas.microsoft.com/office/drawing/2014/main" id="{8176789A-98E6-CBFF-279D-E3B143EA73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4876" y="1581165"/>
            <a:ext cx="2994814" cy="1997517"/>
          </a:xfrm>
          <a:prstGeom prst="rect">
            <a:avLst/>
          </a:prstGeom>
        </p:spPr>
      </p:pic>
      <p:pic>
        <p:nvPicPr>
          <p:cNvPr id="5" name="Immagine 4">
            <a:extLst>
              <a:ext uri="{FF2B5EF4-FFF2-40B4-BE49-F238E27FC236}">
                <a16:creationId xmlns:a16="http://schemas.microsoft.com/office/drawing/2014/main" id="{014EDDEE-9B2F-45CF-BF87-AE3C39017A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6" name="Immagine 5">
            <a:extLst>
              <a:ext uri="{FF2B5EF4-FFF2-40B4-BE49-F238E27FC236}">
                <a16:creationId xmlns:a16="http://schemas.microsoft.com/office/drawing/2014/main" id="{EF3F80F6-B925-9F27-FA62-127D8D6E4D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14" name="Immagine 13">
            <a:extLst>
              <a:ext uri="{FF2B5EF4-FFF2-40B4-BE49-F238E27FC236}">
                <a16:creationId xmlns:a16="http://schemas.microsoft.com/office/drawing/2014/main" id="{4A445B10-DE8D-4721-964D-7F593D4AAB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16" name="Immagine 15">
            <a:extLst>
              <a:ext uri="{FF2B5EF4-FFF2-40B4-BE49-F238E27FC236}">
                <a16:creationId xmlns:a16="http://schemas.microsoft.com/office/drawing/2014/main" id="{2E05933C-366C-6462-3B89-64F70873A7A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17" name="Immagine 16">
            <a:extLst>
              <a:ext uri="{FF2B5EF4-FFF2-40B4-BE49-F238E27FC236}">
                <a16:creationId xmlns:a16="http://schemas.microsoft.com/office/drawing/2014/main" id="{F8AE53F7-F227-C7F6-A6C5-3F4CC7D6F5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18" name="Immagine 17">
            <a:extLst>
              <a:ext uri="{FF2B5EF4-FFF2-40B4-BE49-F238E27FC236}">
                <a16:creationId xmlns:a16="http://schemas.microsoft.com/office/drawing/2014/main" id="{A6726551-005A-CF78-2B0F-00EBF38DC6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
        <p:nvSpPr>
          <p:cNvPr id="19" name="CasellaDiTesto 18">
            <a:extLst>
              <a:ext uri="{FF2B5EF4-FFF2-40B4-BE49-F238E27FC236}">
                <a16:creationId xmlns:a16="http://schemas.microsoft.com/office/drawing/2014/main" id="{EF578520-2C09-868D-BEDE-B3C733D430C7}"/>
              </a:ext>
            </a:extLst>
          </p:cNvPr>
          <p:cNvSpPr txBox="1"/>
          <p:nvPr/>
        </p:nvSpPr>
        <p:spPr>
          <a:xfrm>
            <a:off x="3347255" y="-47806"/>
            <a:ext cx="4918247" cy="1292662"/>
          </a:xfrm>
          <a:prstGeom prst="rect">
            <a:avLst/>
          </a:prstGeom>
          <a:noFill/>
        </p:spPr>
        <p:txBody>
          <a:bodyPr wrap="square" rtlCol="0">
            <a:spAutoFit/>
          </a:bodyPr>
          <a:lstStyle/>
          <a:p>
            <a:pPr algn="ctr"/>
            <a:r>
              <a:rPr lang="it-IT" sz="1200" b="1" dirty="0">
                <a:solidFill>
                  <a:schemeClr val="bg2"/>
                </a:solidFill>
              </a:rPr>
              <a:t>ATLANTIS GROUP S.R.L.S.</a:t>
            </a:r>
            <a:br>
              <a:rPr lang="it-IT" sz="1200" dirty="0">
                <a:solidFill>
                  <a:schemeClr val="bg2"/>
                </a:solidFill>
              </a:rPr>
            </a:br>
            <a:r>
              <a:rPr lang="it-IT" sz="1200" dirty="0">
                <a:solidFill>
                  <a:schemeClr val="bg2"/>
                </a:solidFill>
              </a:rPr>
              <a:t>(Atlantis Group Società a Responsabilità Limitata Semplificata)</a:t>
            </a:r>
          </a:p>
          <a:p>
            <a:pPr algn="ctr"/>
            <a:r>
              <a:rPr lang="it-IT" sz="1200" dirty="0">
                <a:solidFill>
                  <a:schemeClr val="bg2"/>
                </a:solidFill>
              </a:rPr>
              <a:t>Sede legale: Via </a:t>
            </a:r>
            <a:r>
              <a:rPr lang="it-IT" sz="1200" dirty="0" err="1">
                <a:solidFill>
                  <a:schemeClr val="bg2"/>
                </a:solidFill>
              </a:rPr>
              <a:t>Calastro</a:t>
            </a:r>
            <a:r>
              <a:rPr lang="it-IT" sz="1200" dirty="0">
                <a:solidFill>
                  <a:schemeClr val="bg2"/>
                </a:solidFill>
              </a:rPr>
              <a:t> n. 10 – 80059 Torre del Greco (NA)</a:t>
            </a:r>
            <a:br>
              <a:rPr lang="it-IT" sz="1200" dirty="0">
                <a:solidFill>
                  <a:schemeClr val="bg2"/>
                </a:solidFill>
              </a:rPr>
            </a:br>
            <a:r>
              <a:rPr lang="it-IT" sz="1200" dirty="0">
                <a:solidFill>
                  <a:schemeClr val="bg2"/>
                </a:solidFill>
              </a:rPr>
              <a:t>Codice Fiscale: 10202731211 Partita IVA: 10202731211</a:t>
            </a:r>
            <a:br>
              <a:rPr lang="it-IT" sz="1200" dirty="0">
                <a:solidFill>
                  <a:schemeClr val="bg2"/>
                </a:solidFill>
              </a:rPr>
            </a:br>
            <a:r>
              <a:rPr lang="it-IT" sz="1200" dirty="0">
                <a:solidFill>
                  <a:schemeClr val="bg2"/>
                </a:solidFill>
              </a:rPr>
              <a:t>PEC: atlantisgroup@pec.it </a:t>
            </a:r>
          </a:p>
          <a:p>
            <a:endParaRPr lang="it-IT" dirty="0"/>
          </a:p>
        </p:txBody>
      </p:sp>
    </p:spTree>
    <p:extLst>
      <p:ext uri="{BB962C8B-B14F-4D97-AF65-F5344CB8AC3E}">
        <p14:creationId xmlns:p14="http://schemas.microsoft.com/office/powerpoint/2010/main" val="3269978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3D0B7D-D774-0289-11B0-70036C2AD96D}"/>
            </a:ext>
          </a:extLst>
        </p:cNvPr>
        <p:cNvGrpSpPr/>
        <p:nvPr/>
      </p:nvGrpSpPr>
      <p:grpSpPr>
        <a:xfrm>
          <a:off x="0" y="0"/>
          <a:ext cx="0" cy="0"/>
          <a:chOff x="0" y="0"/>
          <a:chExt cx="0" cy="0"/>
        </a:xfrm>
      </p:grpSpPr>
      <p:sp>
        <p:nvSpPr>
          <p:cNvPr id="11" name="Titolo 10">
            <a:extLst>
              <a:ext uri="{FF2B5EF4-FFF2-40B4-BE49-F238E27FC236}">
                <a16:creationId xmlns:a16="http://schemas.microsoft.com/office/drawing/2014/main" id="{D8DFA5AB-4F4F-B3A6-F536-E19222464285}"/>
              </a:ext>
            </a:extLst>
          </p:cNvPr>
          <p:cNvSpPr>
            <a:spLocks noGrp="1"/>
          </p:cNvSpPr>
          <p:nvPr>
            <p:ph type="title"/>
          </p:nvPr>
        </p:nvSpPr>
        <p:spPr>
          <a:xfrm>
            <a:off x="261764" y="980728"/>
            <a:ext cx="11305256" cy="1334889"/>
          </a:xfrm>
        </p:spPr>
        <p:txBody>
          <a:bodyPr>
            <a:normAutofit fontScale="90000"/>
          </a:bodyPr>
          <a:lstStyle/>
          <a:p>
            <a:r>
              <a:rPr lang="it-IT" sz="3600" b="1" dirty="0">
                <a:solidFill>
                  <a:schemeClr val="bg1"/>
                </a:solidFill>
              </a:rPr>
              <a:t>Quadro normativo: Obblighi e responsabilità nella gestione delle retine in PP</a:t>
            </a:r>
            <a:br>
              <a:rPr lang="it-IT" dirty="0"/>
            </a:br>
            <a:endParaRPr lang="it-IT" dirty="0"/>
          </a:p>
        </p:txBody>
      </p:sp>
      <p:sp>
        <p:nvSpPr>
          <p:cNvPr id="12" name="Segnaposto testo 11">
            <a:extLst>
              <a:ext uri="{FF2B5EF4-FFF2-40B4-BE49-F238E27FC236}">
                <a16:creationId xmlns:a16="http://schemas.microsoft.com/office/drawing/2014/main" id="{A3DB6751-E1D6-A5D9-E37E-BD6C4C4FBBC0}"/>
              </a:ext>
            </a:extLst>
          </p:cNvPr>
          <p:cNvSpPr>
            <a:spLocks noGrp="1"/>
          </p:cNvSpPr>
          <p:nvPr>
            <p:ph type="body" idx="1"/>
          </p:nvPr>
        </p:nvSpPr>
        <p:spPr>
          <a:xfrm>
            <a:off x="261764" y="1865360"/>
            <a:ext cx="11089232" cy="2808312"/>
          </a:xfrm>
        </p:spPr>
        <p:txBody>
          <a:bodyPr>
            <a:noAutofit/>
          </a:bodyPr>
          <a:lstStyle/>
          <a:p>
            <a:pPr algn="just"/>
            <a:r>
              <a:rPr lang="it-IT" sz="2000" dirty="0">
                <a:solidFill>
                  <a:schemeClr val="bg1"/>
                </a:solidFill>
              </a:rPr>
              <a:t>La normativa europea e nazionale classifica le retine in PP come rifiuti speciali non pericolosi. Gli operatori sono responsabili della corretta gestione del fine vita:</a:t>
            </a:r>
          </a:p>
          <a:p>
            <a:pPr marL="342900" indent="-342900" algn="just">
              <a:buFont typeface="Wingdings" panose="05000000000000000000" pitchFamily="2" charset="2"/>
              <a:buChar char="q"/>
            </a:pPr>
            <a:r>
              <a:rPr lang="it-IT" sz="2000" dirty="0">
                <a:solidFill>
                  <a:schemeClr val="bg1"/>
                </a:solidFill>
              </a:rPr>
              <a:t>Classificazione del rifiuto</a:t>
            </a:r>
          </a:p>
          <a:p>
            <a:pPr marL="342900" indent="-342900" algn="just">
              <a:buFont typeface="Wingdings" panose="05000000000000000000" pitchFamily="2" charset="2"/>
              <a:buChar char="q"/>
            </a:pPr>
            <a:r>
              <a:rPr lang="it-IT" sz="2000" dirty="0">
                <a:solidFill>
                  <a:schemeClr val="bg1"/>
                </a:solidFill>
              </a:rPr>
              <a:t>Deposito temporaneo </a:t>
            </a:r>
          </a:p>
          <a:p>
            <a:pPr marL="342900" indent="-342900" algn="just">
              <a:buFont typeface="Wingdings" panose="05000000000000000000" pitchFamily="2" charset="2"/>
              <a:buChar char="q"/>
            </a:pPr>
            <a:r>
              <a:rPr lang="it-IT" sz="2000" dirty="0">
                <a:solidFill>
                  <a:schemeClr val="bg1"/>
                </a:solidFill>
              </a:rPr>
              <a:t>Conferimento a trasportatori e impianti autorizzati</a:t>
            </a:r>
          </a:p>
          <a:p>
            <a:pPr marL="342900" indent="-342900" algn="just">
              <a:buFont typeface="Wingdings" panose="05000000000000000000" pitchFamily="2" charset="2"/>
              <a:buChar char="q"/>
            </a:pPr>
            <a:r>
              <a:rPr lang="it-IT" sz="2000" dirty="0">
                <a:solidFill>
                  <a:schemeClr val="bg1"/>
                </a:solidFill>
              </a:rPr>
              <a:t>Tracciabilità tramite formulari.</a:t>
            </a:r>
          </a:p>
          <a:p>
            <a:pPr algn="just"/>
            <a:r>
              <a:rPr lang="it-IT" sz="2000" dirty="0">
                <a:solidFill>
                  <a:schemeClr val="bg1"/>
                </a:solidFill>
              </a:rPr>
              <a:t>Con l’introduzione del sistema digitale RENTRI, questi obblighi diventano ancora più stringenti e tracciabili. In questo contesto, la gestione delle retine non è più solo una scelta operativa, ma un elemento centrale di conformità normativa e sostenibilità ambientale.</a:t>
            </a:r>
          </a:p>
        </p:txBody>
      </p:sp>
      <p:pic>
        <p:nvPicPr>
          <p:cNvPr id="7" name="Immagine 6">
            <a:extLst>
              <a:ext uri="{FF2B5EF4-FFF2-40B4-BE49-F238E27FC236}">
                <a16:creationId xmlns:a16="http://schemas.microsoft.com/office/drawing/2014/main" id="{4A1EBDD4-B9B3-18E8-B7C0-BEEEED15D6B8}"/>
              </a:ext>
            </a:extLst>
          </p:cNvPr>
          <p:cNvPicPr>
            <a:picLocks noChangeAspect="1"/>
          </p:cNvPicPr>
          <p:nvPr/>
        </p:nvPicPr>
        <p:blipFill>
          <a:blip r:embed="rId3" cstate="print">
            <a:extLst>
              <a:ext uri="{28A0092B-C50C-407E-A947-70E740481C1C}">
                <a14:useLocalDpi xmlns:a14="http://schemas.microsoft.com/office/drawing/2010/main" val="0"/>
              </a:ext>
            </a:extLst>
          </a:blip>
          <a:srcRect l="453" t="27171" r="453" b="765"/>
          <a:stretch>
            <a:fillRect/>
          </a:stretch>
        </p:blipFill>
        <p:spPr>
          <a:xfrm>
            <a:off x="3502124" y="4673672"/>
            <a:ext cx="3029656" cy="1848089"/>
          </a:xfrm>
          <a:prstGeom prst="rect">
            <a:avLst/>
          </a:prstGeom>
        </p:spPr>
      </p:pic>
      <p:pic>
        <p:nvPicPr>
          <p:cNvPr id="9" name="Immagine 8">
            <a:extLst>
              <a:ext uri="{FF2B5EF4-FFF2-40B4-BE49-F238E27FC236}">
                <a16:creationId xmlns:a16="http://schemas.microsoft.com/office/drawing/2014/main" id="{D00A2E81-6862-D4DC-D78C-52C46C67D9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10" name="Immagine 9">
            <a:extLst>
              <a:ext uri="{FF2B5EF4-FFF2-40B4-BE49-F238E27FC236}">
                <a16:creationId xmlns:a16="http://schemas.microsoft.com/office/drawing/2014/main" id="{BFEB4B1E-8696-7143-B25A-1E83F3E306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13" name="Immagine 12">
            <a:extLst>
              <a:ext uri="{FF2B5EF4-FFF2-40B4-BE49-F238E27FC236}">
                <a16:creationId xmlns:a16="http://schemas.microsoft.com/office/drawing/2014/main" id="{73C4CAC1-54CF-1C9D-3BBA-699FE5B73A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14" name="Immagine 13">
            <a:extLst>
              <a:ext uri="{FF2B5EF4-FFF2-40B4-BE49-F238E27FC236}">
                <a16:creationId xmlns:a16="http://schemas.microsoft.com/office/drawing/2014/main" id="{3D23D86A-B208-69B2-0E2A-BDACDFEA54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15" name="Immagine 14">
            <a:extLst>
              <a:ext uri="{FF2B5EF4-FFF2-40B4-BE49-F238E27FC236}">
                <a16:creationId xmlns:a16="http://schemas.microsoft.com/office/drawing/2014/main" id="{E68A9093-FD42-5455-FD00-3FC64841E40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16" name="Immagine 15">
            <a:extLst>
              <a:ext uri="{FF2B5EF4-FFF2-40B4-BE49-F238E27FC236}">
                <a16:creationId xmlns:a16="http://schemas.microsoft.com/office/drawing/2014/main" id="{8BFE7ED2-4FC5-4E7E-D27E-874AC32A871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Tree>
    <p:extLst>
      <p:ext uri="{BB962C8B-B14F-4D97-AF65-F5344CB8AC3E}">
        <p14:creationId xmlns:p14="http://schemas.microsoft.com/office/powerpoint/2010/main" val="309935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FC67A6B-44DB-24EE-6659-2CF52A6050CF}"/>
            </a:ext>
          </a:extLst>
        </p:cNvPr>
        <p:cNvGrpSpPr/>
        <p:nvPr/>
      </p:nvGrpSpPr>
      <p:grpSpPr>
        <a:xfrm>
          <a:off x="0" y="0"/>
          <a:ext cx="0" cy="0"/>
          <a:chOff x="0" y="0"/>
          <a:chExt cx="0" cy="0"/>
        </a:xfrm>
      </p:grpSpPr>
      <p:sp>
        <p:nvSpPr>
          <p:cNvPr id="11" name="Titolo 10">
            <a:extLst>
              <a:ext uri="{FF2B5EF4-FFF2-40B4-BE49-F238E27FC236}">
                <a16:creationId xmlns:a16="http://schemas.microsoft.com/office/drawing/2014/main" id="{6EB784B7-E225-5396-A9AB-87B2AFE515CD}"/>
              </a:ext>
            </a:extLst>
          </p:cNvPr>
          <p:cNvSpPr>
            <a:spLocks noGrp="1"/>
          </p:cNvSpPr>
          <p:nvPr>
            <p:ph type="title"/>
          </p:nvPr>
        </p:nvSpPr>
        <p:spPr>
          <a:xfrm>
            <a:off x="333772" y="1107702"/>
            <a:ext cx="11521280" cy="648073"/>
          </a:xfrm>
        </p:spPr>
        <p:txBody>
          <a:bodyPr>
            <a:noAutofit/>
          </a:bodyPr>
          <a:lstStyle/>
          <a:p>
            <a:r>
              <a:rPr lang="it-IT" sz="3200" b="1" dirty="0">
                <a:solidFill>
                  <a:schemeClr val="bg1"/>
                </a:solidFill>
              </a:rPr>
              <a:t>Economia circolare: Dalle sperimentazioni ai modelli circolari</a:t>
            </a:r>
          </a:p>
        </p:txBody>
      </p:sp>
      <p:sp>
        <p:nvSpPr>
          <p:cNvPr id="12" name="Segnaposto testo 11">
            <a:extLst>
              <a:ext uri="{FF2B5EF4-FFF2-40B4-BE49-F238E27FC236}">
                <a16:creationId xmlns:a16="http://schemas.microsoft.com/office/drawing/2014/main" id="{6411AE72-B14C-1F7F-D85B-287869A990A6}"/>
              </a:ext>
            </a:extLst>
          </p:cNvPr>
          <p:cNvSpPr>
            <a:spLocks noGrp="1"/>
          </p:cNvSpPr>
          <p:nvPr>
            <p:ph type="body" idx="1"/>
          </p:nvPr>
        </p:nvSpPr>
        <p:spPr>
          <a:xfrm>
            <a:off x="333772" y="1885436"/>
            <a:ext cx="11305256" cy="1673225"/>
          </a:xfrm>
        </p:spPr>
        <p:txBody>
          <a:bodyPr>
            <a:normAutofit/>
          </a:bodyPr>
          <a:lstStyle/>
          <a:p>
            <a:pPr algn="just"/>
            <a:r>
              <a:rPr lang="it-IT" sz="2000" dirty="0">
                <a:solidFill>
                  <a:schemeClr val="bg1"/>
                </a:solidFill>
              </a:rPr>
              <a:t>Negli ultimi anni sono emerse numerose buone pratiche, sia in Italia che in Europa, che dimostrano la possibilità di gestire le retine in PP in modo più sostenibile.</a:t>
            </a:r>
            <a:br>
              <a:rPr lang="it-IT" sz="2000" dirty="0">
                <a:solidFill>
                  <a:schemeClr val="bg1"/>
                </a:solidFill>
              </a:rPr>
            </a:br>
            <a:r>
              <a:rPr lang="it-IT" sz="2000" dirty="0">
                <a:solidFill>
                  <a:schemeClr val="bg1"/>
                </a:solidFill>
              </a:rPr>
              <a:t>Tra queste troviamo la creazione di punti di raccolta dedicati nei porti, i cosiddetti “ecocentri blu”, accordi di filiera con impianti di riciclo e modelli consortili tra mitilicoltori.</a:t>
            </a:r>
          </a:p>
        </p:txBody>
      </p:sp>
      <p:graphicFrame>
        <p:nvGraphicFramePr>
          <p:cNvPr id="4" name="Diagramma 3">
            <a:extLst>
              <a:ext uri="{FF2B5EF4-FFF2-40B4-BE49-F238E27FC236}">
                <a16:creationId xmlns:a16="http://schemas.microsoft.com/office/drawing/2014/main" id="{82A6C287-BE73-5DA9-F988-95DE8B85A938}"/>
              </a:ext>
            </a:extLst>
          </p:cNvPr>
          <p:cNvGraphicFramePr/>
          <p:nvPr>
            <p:extLst>
              <p:ext uri="{D42A27DB-BD31-4B8C-83A1-F6EECF244321}">
                <p14:modId xmlns:p14="http://schemas.microsoft.com/office/powerpoint/2010/main" val="1320699430"/>
              </p:ext>
            </p:extLst>
          </p:nvPr>
        </p:nvGraphicFramePr>
        <p:xfrm>
          <a:off x="1298067" y="2780928"/>
          <a:ext cx="8527437" cy="3500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magine 8">
            <a:extLst>
              <a:ext uri="{FF2B5EF4-FFF2-40B4-BE49-F238E27FC236}">
                <a16:creationId xmlns:a16="http://schemas.microsoft.com/office/drawing/2014/main" id="{A32B16EA-8801-4ADC-F072-C775433350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10" name="Immagine 9">
            <a:extLst>
              <a:ext uri="{FF2B5EF4-FFF2-40B4-BE49-F238E27FC236}">
                <a16:creationId xmlns:a16="http://schemas.microsoft.com/office/drawing/2014/main" id="{54529C02-B5B1-B3F0-054B-DBAF64CE88D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13" name="Immagine 12">
            <a:extLst>
              <a:ext uri="{FF2B5EF4-FFF2-40B4-BE49-F238E27FC236}">
                <a16:creationId xmlns:a16="http://schemas.microsoft.com/office/drawing/2014/main" id="{E4CDEA39-9066-F683-2E88-B24FB5773E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14" name="Immagine 13">
            <a:extLst>
              <a:ext uri="{FF2B5EF4-FFF2-40B4-BE49-F238E27FC236}">
                <a16:creationId xmlns:a16="http://schemas.microsoft.com/office/drawing/2014/main" id="{B7FFE89D-749C-A638-A61F-CF0A2886948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15" name="Immagine 14">
            <a:extLst>
              <a:ext uri="{FF2B5EF4-FFF2-40B4-BE49-F238E27FC236}">
                <a16:creationId xmlns:a16="http://schemas.microsoft.com/office/drawing/2014/main" id="{265A62BA-4CAB-713E-79A3-836F9AE81D2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16" name="Immagine 15">
            <a:extLst>
              <a:ext uri="{FF2B5EF4-FFF2-40B4-BE49-F238E27FC236}">
                <a16:creationId xmlns:a16="http://schemas.microsoft.com/office/drawing/2014/main" id="{276B3DCA-79BC-E882-A65E-A0113B5BCC5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Tree>
    <p:extLst>
      <p:ext uri="{BB962C8B-B14F-4D97-AF65-F5344CB8AC3E}">
        <p14:creationId xmlns:p14="http://schemas.microsoft.com/office/powerpoint/2010/main" val="306017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BCFE0C7-EEBC-FE7D-58F2-456F84325E21}"/>
            </a:ext>
          </a:extLst>
        </p:cNvPr>
        <p:cNvGrpSpPr/>
        <p:nvPr/>
      </p:nvGrpSpPr>
      <p:grpSpPr>
        <a:xfrm>
          <a:off x="0" y="0"/>
          <a:ext cx="0" cy="0"/>
          <a:chOff x="0" y="0"/>
          <a:chExt cx="0" cy="0"/>
        </a:xfrm>
      </p:grpSpPr>
      <p:sp>
        <p:nvSpPr>
          <p:cNvPr id="11" name="Titolo 10">
            <a:extLst>
              <a:ext uri="{FF2B5EF4-FFF2-40B4-BE49-F238E27FC236}">
                <a16:creationId xmlns:a16="http://schemas.microsoft.com/office/drawing/2014/main" id="{78537187-1DA2-2356-DBCD-E1D000A72BB1}"/>
              </a:ext>
            </a:extLst>
          </p:cNvPr>
          <p:cNvSpPr>
            <a:spLocks noGrp="1"/>
          </p:cNvSpPr>
          <p:nvPr>
            <p:ph type="title"/>
          </p:nvPr>
        </p:nvSpPr>
        <p:spPr>
          <a:xfrm>
            <a:off x="333772" y="1412776"/>
            <a:ext cx="11521280" cy="648073"/>
          </a:xfrm>
        </p:spPr>
        <p:txBody>
          <a:bodyPr>
            <a:noAutofit/>
          </a:bodyPr>
          <a:lstStyle/>
          <a:p>
            <a:r>
              <a:rPr lang="it-IT" sz="3200" b="1" dirty="0">
                <a:solidFill>
                  <a:schemeClr val="bg1"/>
                </a:solidFill>
              </a:rPr>
              <a:t>Scenari futuri e raccomandazioni per la Campania</a:t>
            </a:r>
            <a:br>
              <a:rPr lang="it-IT" sz="3200" dirty="0">
                <a:solidFill>
                  <a:schemeClr val="bg1"/>
                </a:solidFill>
              </a:rPr>
            </a:br>
            <a:r>
              <a:rPr lang="it-IT" sz="3200" b="1" dirty="0">
                <a:solidFill>
                  <a:schemeClr val="bg1"/>
                </a:solidFill>
              </a:rPr>
              <a:t>Verso un sistema circolare della mitilicoltura</a:t>
            </a:r>
            <a:br>
              <a:rPr lang="it-IT" sz="3200" dirty="0"/>
            </a:br>
            <a:endParaRPr lang="it-IT" sz="3200" b="1" dirty="0"/>
          </a:p>
        </p:txBody>
      </p:sp>
      <p:sp>
        <p:nvSpPr>
          <p:cNvPr id="12" name="Segnaposto testo 11">
            <a:extLst>
              <a:ext uri="{FF2B5EF4-FFF2-40B4-BE49-F238E27FC236}">
                <a16:creationId xmlns:a16="http://schemas.microsoft.com/office/drawing/2014/main" id="{A7A65893-E887-8AF6-B7D6-D8C605287C5D}"/>
              </a:ext>
            </a:extLst>
          </p:cNvPr>
          <p:cNvSpPr>
            <a:spLocks noGrp="1"/>
          </p:cNvSpPr>
          <p:nvPr>
            <p:ph type="body" idx="1"/>
          </p:nvPr>
        </p:nvSpPr>
        <p:spPr>
          <a:xfrm>
            <a:off x="333772" y="1727643"/>
            <a:ext cx="5976664" cy="4341453"/>
          </a:xfrm>
        </p:spPr>
        <p:txBody>
          <a:bodyPr>
            <a:noAutofit/>
          </a:bodyPr>
          <a:lstStyle/>
          <a:p>
            <a:pPr algn="just"/>
            <a:r>
              <a:rPr lang="it-IT" sz="2000" dirty="0">
                <a:solidFill>
                  <a:schemeClr val="bg1"/>
                </a:solidFill>
              </a:rPr>
              <a:t>Il futuro della mitilicoltura passa attraverso una riduzione strutturale della plastica e una gestione integrata dei materiali. Le prospettive includono l’uso di biopolimeri, sistemi riutilizzabili, soluzioni modulari e nuovi modelli di business basati su servizi e filiere condivise.</a:t>
            </a:r>
            <a:br>
              <a:rPr lang="it-IT" sz="2000" dirty="0">
                <a:solidFill>
                  <a:schemeClr val="bg1"/>
                </a:solidFill>
              </a:rPr>
            </a:br>
            <a:r>
              <a:rPr lang="it-IT" sz="2000" dirty="0">
                <a:solidFill>
                  <a:schemeClr val="bg1"/>
                </a:solidFill>
              </a:rPr>
              <a:t>Per la Campania, questo significa costruire un vero e proprio piano regionale per la gestione circolare delle retine in PP, integrando mappatura dei flussi, infrastrutture di raccolta, accordi di riciclo e sperimentazioni innovative.</a:t>
            </a:r>
            <a:br>
              <a:rPr lang="it-IT" sz="2000" dirty="0">
                <a:solidFill>
                  <a:schemeClr val="bg1"/>
                </a:solidFill>
              </a:rPr>
            </a:br>
            <a:r>
              <a:rPr lang="it-IT" sz="2000" dirty="0">
                <a:solidFill>
                  <a:schemeClr val="bg1"/>
                </a:solidFill>
              </a:rPr>
              <a:t>In questo modo la mitilicoltura può trasformarsi da fonte di impatto ambientale a laboratorio avanzato di blue economy e sostenibilità costiera.</a:t>
            </a:r>
          </a:p>
        </p:txBody>
      </p:sp>
      <p:pic>
        <p:nvPicPr>
          <p:cNvPr id="3" name="Immagine 2">
            <a:extLst>
              <a:ext uri="{FF2B5EF4-FFF2-40B4-BE49-F238E27FC236}">
                <a16:creationId xmlns:a16="http://schemas.microsoft.com/office/drawing/2014/main" id="{B58699C2-15B1-946C-589B-268E276B1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6460" y="2399589"/>
            <a:ext cx="4557468" cy="2520280"/>
          </a:xfrm>
          <a:prstGeom prst="rect">
            <a:avLst/>
          </a:prstGeom>
        </p:spPr>
      </p:pic>
      <p:pic>
        <p:nvPicPr>
          <p:cNvPr id="9" name="Immagine 8">
            <a:extLst>
              <a:ext uri="{FF2B5EF4-FFF2-40B4-BE49-F238E27FC236}">
                <a16:creationId xmlns:a16="http://schemas.microsoft.com/office/drawing/2014/main" id="{7F817886-0FBE-ED4F-4715-831F5BADE9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1398" y="6020273"/>
            <a:ext cx="550603" cy="633469"/>
          </a:xfrm>
          <a:prstGeom prst="rect">
            <a:avLst/>
          </a:prstGeom>
        </p:spPr>
      </p:pic>
      <p:pic>
        <p:nvPicPr>
          <p:cNvPr id="10" name="Immagine 9">
            <a:extLst>
              <a:ext uri="{FF2B5EF4-FFF2-40B4-BE49-F238E27FC236}">
                <a16:creationId xmlns:a16="http://schemas.microsoft.com/office/drawing/2014/main" id="{1558514E-0154-AA00-86A5-18DF97FA02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02023" y="6247345"/>
            <a:ext cx="1440160" cy="360645"/>
          </a:xfrm>
          <a:prstGeom prst="rect">
            <a:avLst/>
          </a:prstGeom>
        </p:spPr>
      </p:pic>
      <p:pic>
        <p:nvPicPr>
          <p:cNvPr id="13" name="Immagine 12">
            <a:extLst>
              <a:ext uri="{FF2B5EF4-FFF2-40B4-BE49-F238E27FC236}">
                <a16:creationId xmlns:a16="http://schemas.microsoft.com/office/drawing/2014/main" id="{EBC13EC1-B42A-E11C-D85E-60FF2D64F3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6500" y="6165304"/>
            <a:ext cx="604416" cy="468698"/>
          </a:xfrm>
          <a:prstGeom prst="rect">
            <a:avLst/>
          </a:prstGeom>
        </p:spPr>
      </p:pic>
      <p:pic>
        <p:nvPicPr>
          <p:cNvPr id="14" name="Immagine 13">
            <a:extLst>
              <a:ext uri="{FF2B5EF4-FFF2-40B4-BE49-F238E27FC236}">
                <a16:creationId xmlns:a16="http://schemas.microsoft.com/office/drawing/2014/main" id="{C2BE104D-79CB-40B1-838C-A3892A7E8B2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8106" y="6102922"/>
            <a:ext cx="877056" cy="613121"/>
          </a:xfrm>
          <a:prstGeom prst="rect">
            <a:avLst/>
          </a:prstGeom>
        </p:spPr>
      </p:pic>
      <p:pic>
        <p:nvPicPr>
          <p:cNvPr id="15" name="Immagine 14">
            <a:extLst>
              <a:ext uri="{FF2B5EF4-FFF2-40B4-BE49-F238E27FC236}">
                <a16:creationId xmlns:a16="http://schemas.microsoft.com/office/drawing/2014/main" id="{7EA4C77C-2CE6-4693-BCBC-13BDBA3B77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42352" y="6102922"/>
            <a:ext cx="635232" cy="606646"/>
          </a:xfrm>
          <a:prstGeom prst="rect">
            <a:avLst/>
          </a:prstGeom>
        </p:spPr>
      </p:pic>
      <p:pic>
        <p:nvPicPr>
          <p:cNvPr id="16" name="Immagine 15">
            <a:extLst>
              <a:ext uri="{FF2B5EF4-FFF2-40B4-BE49-F238E27FC236}">
                <a16:creationId xmlns:a16="http://schemas.microsoft.com/office/drawing/2014/main" id="{29ABBE4A-05AC-EA3E-349E-B9E8C336DC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48098" y="6285733"/>
            <a:ext cx="980739" cy="348269"/>
          </a:xfrm>
          <a:prstGeom prst="rect">
            <a:avLst/>
          </a:prstGeom>
        </p:spPr>
      </p:pic>
      <p:sp>
        <p:nvSpPr>
          <p:cNvPr id="17" name="CasellaDiTesto 16">
            <a:extLst>
              <a:ext uri="{FF2B5EF4-FFF2-40B4-BE49-F238E27FC236}">
                <a16:creationId xmlns:a16="http://schemas.microsoft.com/office/drawing/2014/main" id="{66460F4A-9766-06A0-3F8D-53D25F6FA4F9}"/>
              </a:ext>
            </a:extLst>
          </p:cNvPr>
          <p:cNvSpPr txBox="1"/>
          <p:nvPr/>
        </p:nvSpPr>
        <p:spPr>
          <a:xfrm>
            <a:off x="577444" y="5903893"/>
            <a:ext cx="4918247" cy="954107"/>
          </a:xfrm>
          <a:prstGeom prst="rect">
            <a:avLst/>
          </a:prstGeom>
          <a:noFill/>
        </p:spPr>
        <p:txBody>
          <a:bodyPr wrap="square" rtlCol="0">
            <a:spAutoFit/>
          </a:bodyPr>
          <a:lstStyle/>
          <a:p>
            <a:pPr algn="ctr"/>
            <a:r>
              <a:rPr lang="it-IT" sz="1200" b="1" dirty="0">
                <a:solidFill>
                  <a:schemeClr val="bg2"/>
                </a:solidFill>
              </a:rPr>
              <a:t>ATLANTIS GROUP S.R.L.S.</a:t>
            </a:r>
            <a:br>
              <a:rPr lang="it-IT" sz="1200" dirty="0">
                <a:solidFill>
                  <a:schemeClr val="bg2"/>
                </a:solidFill>
              </a:rPr>
            </a:br>
            <a:r>
              <a:rPr lang="it-IT" sz="1100" dirty="0">
                <a:solidFill>
                  <a:schemeClr val="bg2"/>
                </a:solidFill>
              </a:rPr>
              <a:t>(Atlantis Group Società a Responsabilità Limitata Semplificata)</a:t>
            </a:r>
          </a:p>
          <a:p>
            <a:pPr algn="ctr"/>
            <a:r>
              <a:rPr lang="it-IT" sz="1100" dirty="0">
                <a:solidFill>
                  <a:schemeClr val="bg2"/>
                </a:solidFill>
              </a:rPr>
              <a:t>Sede legale: Via </a:t>
            </a:r>
            <a:r>
              <a:rPr lang="it-IT" sz="1100" dirty="0" err="1">
                <a:solidFill>
                  <a:schemeClr val="bg2"/>
                </a:solidFill>
              </a:rPr>
              <a:t>Calastro</a:t>
            </a:r>
            <a:r>
              <a:rPr lang="it-IT" sz="1100" dirty="0">
                <a:solidFill>
                  <a:schemeClr val="bg2"/>
                </a:solidFill>
              </a:rPr>
              <a:t> n. 10 – 80059 Torre del Greco (NA)</a:t>
            </a:r>
            <a:br>
              <a:rPr lang="it-IT" sz="1100" dirty="0">
                <a:solidFill>
                  <a:schemeClr val="bg2"/>
                </a:solidFill>
              </a:rPr>
            </a:br>
            <a:r>
              <a:rPr lang="it-IT" sz="1100" dirty="0">
                <a:solidFill>
                  <a:schemeClr val="bg2"/>
                </a:solidFill>
              </a:rPr>
              <a:t>Codice Fiscale: 10202731211 Partita IVA: 10202731211</a:t>
            </a:r>
            <a:br>
              <a:rPr lang="it-IT" sz="1100" dirty="0">
                <a:solidFill>
                  <a:schemeClr val="bg2"/>
                </a:solidFill>
              </a:rPr>
            </a:br>
            <a:r>
              <a:rPr lang="it-IT" sz="1100" dirty="0">
                <a:solidFill>
                  <a:schemeClr val="bg2"/>
                </a:solidFill>
              </a:rPr>
              <a:t>PEC: atlantisgroup@pec.it </a:t>
            </a:r>
          </a:p>
        </p:txBody>
      </p:sp>
    </p:spTree>
    <p:extLst>
      <p:ext uri="{BB962C8B-B14F-4D97-AF65-F5344CB8AC3E}">
        <p14:creationId xmlns:p14="http://schemas.microsoft.com/office/powerpoint/2010/main" val="285393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nde dell'oceano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820131_TF02901025.potx" id="{F3CF0C02-F511-43E8-995E-6DDD60F23EDD}" vid="{7EAD3151-8EFC-4312-933D-A89EC8001A31}"/>
    </a:ext>
  </a:extLst>
</a:theme>
</file>

<file path=ppt/theme/theme2.xml><?xml version="1.0" encoding="utf-8"?>
<a:theme xmlns:a="http://schemas.openxmlformats.org/drawingml/2006/main" name="Tema di Offic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i Offic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2B6DE00F-F2BC-4082-AB87-D0D78777DE1E}">
  <ds:schemaRefs>
    <ds:schemaRef ds:uri="http://schemas.microsoft.com/sharepoint/v3/contenttype/forms"/>
  </ds:schemaRefs>
</ds:datastoreItem>
</file>

<file path=customXml/itemProps2.xml><?xml version="1.0" encoding="utf-8"?>
<ds:datastoreItem xmlns:ds="http://schemas.openxmlformats.org/officeDocument/2006/customXml" ds:itemID="{E6A2223A-9182-462D-922F-5606A5A90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5C5BB1-9D2C-412A-AE6C-0FC75190A4C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Presentazione a tema naturale con onde dell'oceano (widescreen)</Template>
  <TotalTime>136</TotalTime>
  <Words>803</Words>
  <Application>Microsoft Office PowerPoint</Application>
  <PresentationFormat>Personalizzato</PresentationFormat>
  <Paragraphs>49</Paragraphs>
  <Slides>7</Slides>
  <Notes>7</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Arial</vt:lpstr>
      <vt:lpstr>Century Gothic</vt:lpstr>
      <vt:lpstr>Wingdings</vt:lpstr>
      <vt:lpstr>Onde dell'oceano 16x9</vt:lpstr>
      <vt:lpstr>Polipropilene e Mitilicoltura</vt:lpstr>
      <vt:lpstr>Polipropilene e mitilicoltura: criticità e transizione circolare</vt:lpstr>
      <vt:lpstr>Il ruolo del polipropilene nella mitilicoltura</vt:lpstr>
      <vt:lpstr>Dalla soluzione tecnica al problema ambientale</vt:lpstr>
      <vt:lpstr>Quadro normativo: Obblighi e responsabilità nella gestione delle retine in PP </vt:lpstr>
      <vt:lpstr>Economia circolare: Dalle sperimentazioni ai modelli circolari</vt:lpstr>
      <vt:lpstr>Scenari futuri e raccomandazioni per la Campania Verso un sistema circolare della mitilicoltura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Agostino Balzano</dc:creator>
  <cp:lastModifiedBy>Luca Tortora</cp:lastModifiedBy>
  <cp:revision>6</cp:revision>
  <dcterms:created xsi:type="dcterms:W3CDTF">2025-12-15T09:37:18Z</dcterms:created>
  <dcterms:modified xsi:type="dcterms:W3CDTF">2026-03-13T12:22:44Z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